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72" r:id="rId5"/>
    <p:sldId id="275" r:id="rId6"/>
    <p:sldId id="270" r:id="rId7"/>
    <p:sldId id="271" r:id="rId8"/>
    <p:sldId id="259" r:id="rId9"/>
    <p:sldId id="263" r:id="rId10"/>
    <p:sldId id="260" r:id="rId11"/>
    <p:sldId id="268" r:id="rId12"/>
    <p:sldId id="269" r:id="rId13"/>
    <p:sldId id="261" r:id="rId14"/>
    <p:sldId id="264" r:id="rId15"/>
    <p:sldId id="265" r:id="rId16"/>
    <p:sldId id="266" r:id="rId17"/>
    <p:sldId id="267" r:id="rId18"/>
    <p:sldId id="262" r:id="rId19"/>
    <p:sldId id="273" r:id="rId20"/>
    <p:sldId id="27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31"/>
    <p:restoredTop sz="95204"/>
  </p:normalViewPr>
  <p:slideViewPr>
    <p:cSldViewPr snapToGrid="0" snapToObjects="1">
      <p:cViewPr>
        <p:scale>
          <a:sx n="62" d="100"/>
          <a:sy n="62" d="100"/>
        </p:scale>
        <p:origin x="752" y="1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viewProps" Target="view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12/14/2021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12/14/2021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12/14/2021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12/14/2021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12/14/2021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12/14/2021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2.pn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image" Target="../media/image3.png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9.jpeg" /><Relationship Id="rId5" Type="http://schemas.openxmlformats.org/officeDocument/2006/relationships/image" Target="../media/image18.jpeg" /><Relationship Id="rId4" Type="http://schemas.openxmlformats.org/officeDocument/2006/relationships/image" Target="../media/image3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 /><Relationship Id="rId2" Type="http://schemas.openxmlformats.org/officeDocument/2006/relationships/image" Target="../media/image20.gif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9.xml" /><Relationship Id="rId6" Type="http://schemas.openxmlformats.org/officeDocument/2006/relationships/image" Target="../media/image23.jpeg" /><Relationship Id="rId5" Type="http://schemas.openxmlformats.org/officeDocument/2006/relationships/image" Target="../media/image22.jpeg" /><Relationship Id="rId4" Type="http://schemas.openxmlformats.org/officeDocument/2006/relationships/image" Target="../media/image3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4.jpeg" /><Relationship Id="rId4" Type="http://schemas.openxmlformats.org/officeDocument/2006/relationships/image" Target="../media/image3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6.jpeg" /><Relationship Id="rId5" Type="http://schemas.openxmlformats.org/officeDocument/2006/relationships/image" Target="../media/image25.jpeg" /><Relationship Id="rId4" Type="http://schemas.openxmlformats.org/officeDocument/2006/relationships/image" Target="../media/image3.png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9.jpeg" /><Relationship Id="rId5" Type="http://schemas.openxmlformats.org/officeDocument/2006/relationships/image" Target="../media/image28.jpeg" /><Relationship Id="rId4" Type="http://schemas.openxmlformats.org/officeDocument/2006/relationships/image" Target="../media/image3.png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1.jpeg" /><Relationship Id="rId5" Type="http://schemas.openxmlformats.org/officeDocument/2006/relationships/image" Target="../media/image30.jpeg" /><Relationship Id="rId4" Type="http://schemas.openxmlformats.org/officeDocument/2006/relationships/image" Target="../media/image3.png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.jpeg" /><Relationship Id="rId5" Type="http://schemas.openxmlformats.org/officeDocument/2006/relationships/image" Target="../media/image4.jpeg" /><Relationship Id="rId4" Type="http://schemas.openxmlformats.org/officeDocument/2006/relationships/image" Target="../media/image3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6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8.jpeg" /><Relationship Id="rId5" Type="http://schemas.openxmlformats.org/officeDocument/2006/relationships/image" Target="../media/image7.jpeg" /><Relationship Id="rId4" Type="http://schemas.openxmlformats.org/officeDocument/2006/relationships/image" Target="../media/image3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7" Type="http://schemas.openxmlformats.org/officeDocument/2006/relationships/image" Target="../media/image11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0.jpeg" /><Relationship Id="rId5" Type="http://schemas.openxmlformats.org/officeDocument/2006/relationships/image" Target="../media/image9.jpeg" /><Relationship Id="rId4" Type="http://schemas.openxmlformats.org/officeDocument/2006/relationships/image" Target="../media/image3.png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 /><Relationship Id="rId7" Type="http://schemas.openxmlformats.org/officeDocument/2006/relationships/image" Target="../media/image17.jpeg" /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6.jpeg" /><Relationship Id="rId5" Type="http://schemas.openxmlformats.org/officeDocument/2006/relationships/image" Target="../media/image15.jpeg" /><Relationship Id="rId4" Type="http://schemas.openxmlformats.org/officeDocument/2006/relationships/image" Target="../media/image14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16BB9-617D-2543-8BFA-025430C9A5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Observations  from Europe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EF51FC-68AA-7B40-A7DE-5FE155F1AF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CCRA ”</a:t>
            </a:r>
            <a:r>
              <a:rPr lang="en-US" dirty="0" err="1"/>
              <a:t>Trashforce</a:t>
            </a:r>
            <a:r>
              <a:rPr lang="en-US" dirty="0"/>
              <a:t>” Presentation</a:t>
            </a:r>
          </a:p>
          <a:p>
            <a:r>
              <a:rPr lang="en-US" dirty="0"/>
              <a:t>December 14, 2021</a:t>
            </a:r>
          </a:p>
        </p:txBody>
      </p:sp>
    </p:spTree>
    <p:extLst>
      <p:ext uri="{BB962C8B-B14F-4D97-AF65-F5344CB8AC3E}">
        <p14:creationId xmlns:p14="http://schemas.microsoft.com/office/powerpoint/2010/main" val="529092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7B273-6EE6-1A46-9DBF-A76183FC3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Rennes France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DE90D-AB2E-5A45-AA99-5D6C24C82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Regional Capital – Bretagne</a:t>
            </a:r>
          </a:p>
          <a:p>
            <a:r>
              <a:rPr lang="en-US" dirty="0"/>
              <a:t>Trash must be brought to established outdoor containers</a:t>
            </a:r>
          </a:p>
          <a:p>
            <a:r>
              <a:rPr lang="en-US" dirty="0"/>
              <a:t>Green containers for general household trash are reserved for residents– can be asked for proof</a:t>
            </a:r>
          </a:p>
          <a:p>
            <a:r>
              <a:rPr lang="en-US" dirty="0"/>
              <a:t>Large variety of types of containers visible, many highly engineered</a:t>
            </a:r>
          </a:p>
        </p:txBody>
      </p:sp>
    </p:spTree>
    <p:extLst>
      <p:ext uri="{BB962C8B-B14F-4D97-AF65-F5344CB8AC3E}">
        <p14:creationId xmlns:p14="http://schemas.microsoft.com/office/powerpoint/2010/main" val="489221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1395C1E-2648-4FFC-AC7C-2C1708351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7379FE-10D6-4FEA-BEA3-5E2034A44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FB7BFA-EBDD-467C-B253-EFA700504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A9D773-2FA9-4E93-A01A-AEECF93EB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94E884E-CFA2-4B31-8157-DA73B8846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55E855-74FA-4AD3-B859-2488383A9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91CD00-2EAB-4689-A44A-C4687605E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E4E23EB-7D1F-4223-8BC1-FB83F69F2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2698634-69E1-4F09-BCF7-366A5A5C4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675C6A3-66C2-4CB7-AC7E-F274B7277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2E5A367-0F56-4156-A2AE-FAD07299A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1AAEB5E-C547-4C88-B0D8-F24BE79FD1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B74DCE7-E922-457A-88B0-4299A3DA6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7ED94B-DF85-2046-87D3-EC1244C47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254" y="5166421"/>
            <a:ext cx="8445357" cy="88352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800" dirty="0"/>
              <a:t>Big capacity bins- Can be loaded on a truck</a:t>
            </a:r>
          </a:p>
        </p:txBody>
      </p:sp>
      <p:pic>
        <p:nvPicPr>
          <p:cNvPr id="7" name="Picture 6" descr="A picture containing text, building, outdoor, way&#10;&#10;Description automatically generated">
            <a:extLst>
              <a:ext uri="{FF2B5EF4-FFF2-40B4-BE49-F238E27FC236}">
                <a16:creationId xmlns:a16="http://schemas.microsoft.com/office/drawing/2014/main" id="{0FED4535-58A7-B54D-B536-F59D0F7113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704" r="2" b="36685"/>
          <a:stretch/>
        </p:blipFill>
        <p:spPr>
          <a:xfrm>
            <a:off x="1648589" y="647190"/>
            <a:ext cx="4447502" cy="3290126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5" name="Content Placeholder 4" descr="A picture containing text, outdoor, ground, sidewalk&#10;&#10;Description automatically generated">
            <a:extLst>
              <a:ext uri="{FF2B5EF4-FFF2-40B4-BE49-F238E27FC236}">
                <a16:creationId xmlns:a16="http://schemas.microsoft.com/office/drawing/2014/main" id="{4D821547-AA1F-0F4A-A17D-AB07039528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r="2" b="1781"/>
          <a:stretch/>
        </p:blipFill>
        <p:spPr>
          <a:xfrm>
            <a:off x="6275762" y="647191"/>
            <a:ext cx="4466306" cy="3290126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047B410D-C384-4834-95F7-EFE768C43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26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71EE12-307F-BA4E-9996-3DA4203DD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312" y="1559560"/>
            <a:ext cx="3810000" cy="2146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0E0707-180B-5F4B-BAD5-6A2775ED9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4225290"/>
            <a:ext cx="38100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64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3260D-BB37-FB48-966E-BEAF46A5B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Paris, France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11824-433C-864A-BFBD-72F61380F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National Capital</a:t>
            </a:r>
          </a:p>
          <a:p>
            <a:r>
              <a:rPr lang="en-US" dirty="0"/>
              <a:t>Decentralized Administration, 20 city halls (</a:t>
            </a:r>
            <a:r>
              <a:rPr lang="en-US" i="1" dirty="0"/>
              <a:t>arrondissements) </a:t>
            </a:r>
            <a:r>
              <a:rPr lang="en-US" dirty="0"/>
              <a:t>with separate administration of local matters including trash</a:t>
            </a:r>
          </a:p>
          <a:p>
            <a:r>
              <a:rPr lang="en-US" dirty="0"/>
              <a:t>Approximately ½ collected by City (Dept of Water), ½ by private haulers in contract with City Halls</a:t>
            </a:r>
          </a:p>
          <a:p>
            <a:r>
              <a:rPr lang="en-US" dirty="0"/>
              <a:t>Daily collection of household waste from green-lid containers</a:t>
            </a:r>
          </a:p>
          <a:p>
            <a:r>
              <a:rPr lang="en-US" dirty="0"/>
              <a:t>Twice-weekly collection of other types of recyclables</a:t>
            </a:r>
          </a:p>
          <a:p>
            <a:r>
              <a:rPr lang="en-US" dirty="0"/>
              <a:t>Many self-serve recycling containers in parks</a:t>
            </a:r>
          </a:p>
          <a:p>
            <a:r>
              <a:rPr lang="en-US" dirty="0"/>
              <a:t>Variety of containers for street trash in pedestrian areas</a:t>
            </a:r>
          </a:p>
        </p:txBody>
      </p:sp>
    </p:spTree>
    <p:extLst>
      <p:ext uri="{BB962C8B-B14F-4D97-AF65-F5344CB8AC3E}">
        <p14:creationId xmlns:p14="http://schemas.microsoft.com/office/powerpoint/2010/main" val="1509736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1395C1E-2648-4FFC-AC7C-2C1708351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7379FE-10D6-4FEA-BEA3-5E2034A44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0FB7BFA-EBDD-467C-B253-EFA700504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3A9D773-2FA9-4E93-A01A-AEECF93EB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A08A6F-C28D-4C68-9627-9B83F062FD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6DAD309-1212-498F-ABAD-388FFD322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297EF4-1A36-4B32-9046-62BAFD8D8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56009D28-60AB-4286-84F8-A812569BC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D219F90-DB69-4512-B316-9EFEF58A20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8870E80-2F2E-4A9F-95CE-2562977A5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52ED9517-E340-43FD-89D0-E63A8ACDA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89F6541-8315-4C61-9893-EBBFD4462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D00E0EF-4C8D-4D43-975B-5F6A7B762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AE871C7-3F98-844A-B80A-65A6911CB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3" y="808056"/>
            <a:ext cx="4416129" cy="107722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 dirty="0"/>
              <a:t>Parks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ED59C2-082D-D740-BF1A-2F72EF08FC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69803" y="2052116"/>
            <a:ext cx="4468300" cy="39978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Animal resistant containers for park users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Recycling containers for local residents</a:t>
            </a:r>
          </a:p>
        </p:txBody>
      </p:sp>
      <p:pic>
        <p:nvPicPr>
          <p:cNvPr id="5" name="Content Placeholder 4" descr="A person sitting on a bench next to a parking meter&#10;&#10;Description automatically generated with medium confidence">
            <a:extLst>
              <a:ext uri="{FF2B5EF4-FFF2-40B4-BE49-F238E27FC236}">
                <a16:creationId xmlns:a16="http://schemas.microsoft.com/office/drawing/2014/main" id="{8E157E34-0AF3-8E48-BB23-95813974585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/>
          <a:srcRect t="3785" r="2" b="18428"/>
          <a:stretch/>
        </p:blipFill>
        <p:spPr>
          <a:xfrm>
            <a:off x="7077252" y="632702"/>
            <a:ext cx="3669133" cy="2140627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7" name="Picture 6" descr="A picture containing text, tree, outdoor, ground&#10;&#10;Description automatically generated">
            <a:extLst>
              <a:ext uri="{FF2B5EF4-FFF2-40B4-BE49-F238E27FC236}">
                <a16:creationId xmlns:a16="http://schemas.microsoft.com/office/drawing/2014/main" id="{D0912A43-7826-EA46-A030-19D491D58A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256" r="6774" b="-2"/>
          <a:stretch/>
        </p:blipFill>
        <p:spPr>
          <a:xfrm>
            <a:off x="7077252" y="2934196"/>
            <a:ext cx="3669133" cy="3277277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016CBC2-5A8E-41E4-B729-A11771E2B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33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1395C1E-2648-4FFC-AC7C-2C1708351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7379FE-10D6-4FEA-BEA3-5E2034A44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FB7BFA-EBDD-467C-B253-EFA700504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A9D773-2FA9-4E93-A01A-AEECF93EB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94E884E-CFA2-4B31-8157-DA73B8846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55E855-74FA-4AD3-B859-2488383A9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91CD00-2EAB-4689-A44A-C4687605E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E4E23EB-7D1F-4223-8BC1-FB83F69F2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2698634-69E1-4F09-BCF7-366A5A5C4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675C6A3-66C2-4CB7-AC7E-F274B7277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2E5A367-0F56-4156-A2AE-FAD07299A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1AAEB5E-C547-4C88-B0D8-F24BE79FD1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B74DCE7-E922-457A-88B0-4299A3DA6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BACE27-287C-FB49-92B8-041757980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254" y="5166421"/>
            <a:ext cx="8445357" cy="88352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800" dirty="0"/>
              <a:t>Containers ready for emptying—</a:t>
            </a:r>
            <a:br>
              <a:rPr lang="en-US" sz="4800" dirty="0"/>
            </a:br>
            <a:r>
              <a:rPr lang="en-US" sz="4800" dirty="0"/>
              <a:t>Trucks arrive every day</a:t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5" name="Content Placeholder 4" descr="A group of garbage cans on the side of a street&#10;&#10;Description automatically generated with medium confidence">
            <a:extLst>
              <a:ext uri="{FF2B5EF4-FFF2-40B4-BE49-F238E27FC236}">
                <a16:creationId xmlns:a16="http://schemas.microsoft.com/office/drawing/2014/main" id="{9E689889-A4B8-D04B-811C-6904D3ED0A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r="2" b="1781"/>
          <a:stretch/>
        </p:blipFill>
        <p:spPr>
          <a:xfrm>
            <a:off x="3790439" y="1114586"/>
            <a:ext cx="4466306" cy="3290126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047B410D-C384-4834-95F7-EFE768C43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79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1395C1E-2648-4FFC-AC7C-2C1708351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7379FE-10D6-4FEA-BEA3-5E2034A44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FB7BFA-EBDD-467C-B253-EFA700504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A9D773-2FA9-4E93-A01A-AEECF93EB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94E884E-CFA2-4B31-8157-DA73B8846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55E855-74FA-4AD3-B859-2488383A9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91CD00-2EAB-4689-A44A-C4687605E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E4E23EB-7D1F-4223-8BC1-FB83F69F2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2698634-69E1-4F09-BCF7-366A5A5C4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675C6A3-66C2-4CB7-AC7E-F274B7277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2E5A367-0F56-4156-A2AE-FAD07299A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1AAEB5E-C547-4C88-B0D8-F24BE79FD1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B74DCE7-E922-457A-88B0-4299A3DA6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84F1AA-694B-714C-85C7-9FF2D7102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254" y="5166421"/>
            <a:ext cx="8445357" cy="88352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800" dirty="0"/>
              <a:t>Automated Trucks– various sizes</a:t>
            </a:r>
          </a:p>
        </p:txBody>
      </p:sp>
      <p:pic>
        <p:nvPicPr>
          <p:cNvPr id="7" name="Picture 6" descr="A picture containing text, person, crowd&#10;&#10;Description automatically generated">
            <a:extLst>
              <a:ext uri="{FF2B5EF4-FFF2-40B4-BE49-F238E27FC236}">
                <a16:creationId xmlns:a16="http://schemas.microsoft.com/office/drawing/2014/main" id="{7D690E94-539F-7842-896B-07FB6A299E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64" r="2" b="2"/>
          <a:stretch/>
        </p:blipFill>
        <p:spPr>
          <a:xfrm>
            <a:off x="1648589" y="647190"/>
            <a:ext cx="4447502" cy="3290126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5" name="Content Placeholder 4" descr="A picture containing road, outdoor, sky, street&#10;&#10;Description automatically generated">
            <a:extLst>
              <a:ext uri="{FF2B5EF4-FFF2-40B4-BE49-F238E27FC236}">
                <a16:creationId xmlns:a16="http://schemas.microsoft.com/office/drawing/2014/main" id="{98718155-FB0F-8C4E-A505-ED791C361B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r="2" b="1781"/>
          <a:stretch/>
        </p:blipFill>
        <p:spPr>
          <a:xfrm>
            <a:off x="6275762" y="647191"/>
            <a:ext cx="4466306" cy="3290126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047B410D-C384-4834-95F7-EFE768C43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34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3CFFF-3117-CA40-980E-950E99846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Design for Pedestrian Trash</a:t>
            </a:r>
          </a:p>
        </p:txBody>
      </p:sp>
      <p:pic>
        <p:nvPicPr>
          <p:cNvPr id="5" name="Content Placeholder 4" descr="A picture containing text, ground, outdoor, sidewalk&#10;&#10;Description automatically generated">
            <a:extLst>
              <a:ext uri="{FF2B5EF4-FFF2-40B4-BE49-F238E27FC236}">
                <a16:creationId xmlns:a16="http://schemas.microsoft.com/office/drawing/2014/main" id="{2D3D482F-9B41-8B41-B135-DD1B4FBDD0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6586" y="2052638"/>
            <a:ext cx="5329766" cy="3997325"/>
          </a:xfrm>
        </p:spPr>
      </p:pic>
    </p:spTree>
    <p:extLst>
      <p:ext uri="{BB962C8B-B14F-4D97-AF65-F5344CB8AC3E}">
        <p14:creationId xmlns:p14="http://schemas.microsoft.com/office/powerpoint/2010/main" val="2258484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247D-D0C0-D440-939D-7F7DA0D86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Cote D’Azur/ Var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F4BC0-ED15-7040-887E-D859B5F73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Densely settled, variety of medium-sized and small towns</a:t>
            </a:r>
          </a:p>
          <a:p>
            <a:r>
              <a:rPr lang="en-US" dirty="0"/>
              <a:t>Each municipality has authority but are subject to regulation and elect to cooperate:  ”Inter-communal” (e.g. </a:t>
            </a:r>
            <a:r>
              <a:rPr lang="en-US" dirty="0" err="1"/>
              <a:t>Carqueirrane</a:t>
            </a:r>
            <a:r>
              <a:rPr lang="en-US" dirty="0"/>
              <a:t> trash is managed by “Metropole Toulon Provence </a:t>
            </a:r>
            <a:r>
              <a:rPr lang="en-US" dirty="0" err="1"/>
              <a:t>Méditerranée</a:t>
            </a:r>
            <a:r>
              <a:rPr lang="en-US" dirty="0"/>
              <a:t>”</a:t>
            </a:r>
          </a:p>
          <a:p>
            <a:r>
              <a:rPr lang="en-US" dirty="0"/>
              <a:t>Standard street containers</a:t>
            </a:r>
          </a:p>
        </p:txBody>
      </p:sp>
    </p:spTree>
    <p:extLst>
      <p:ext uri="{BB962C8B-B14F-4D97-AF65-F5344CB8AC3E}">
        <p14:creationId xmlns:p14="http://schemas.microsoft.com/office/powerpoint/2010/main" val="2725582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26AA7C31-76FD-4B44-A1FF-D13D2515A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5CE85F9-F4EE-4E5D-8235-528527A40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17338BB4-74FF-4836-86B7-F1B0C2B62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ABFA8A3-A231-4BC1-B8A5-C5BE7315C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E35963E-79B2-4A8E-8F24-A94E8DDDD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08E4331-210E-4E5F-9501-4C830E340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A54F778-4E1C-4F6F-9318-9795AA35C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200A9256-A44C-4406-9010-B9D7D8709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C731F266-5507-4462-8427-0BD0B42C8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126A06D6-90F0-42BA-94C0-AC6E6657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20349629-70E2-4E72-9E59-209F1F323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3403E22-A267-491E-9711-05F332BE7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488C64B-FA72-4C34-B7D8-ABA7E2146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143061-8A09-3942-A86C-439A86989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398" y="5166420"/>
            <a:ext cx="8440564" cy="10450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100"/>
              <a:t>Mobile Containers – policies posted 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998F5671-E172-46A3-8DC0-54EC6D0E4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0531" y="647188"/>
            <a:ext cx="9091538" cy="32972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F3AE941-3703-F643-8D4A-F316EAE92D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0" r="2478" b="4"/>
          <a:stretch/>
        </p:blipFill>
        <p:spPr>
          <a:xfrm>
            <a:off x="2282407" y="972646"/>
            <a:ext cx="3424743" cy="2648383"/>
          </a:xfrm>
          <a:prstGeom prst="rect">
            <a:avLst/>
          </a:prstGeom>
          <a:ln>
            <a:noFill/>
          </a:ln>
        </p:spPr>
      </p:pic>
      <p:pic>
        <p:nvPicPr>
          <p:cNvPr id="5" name="Content Placeholder 4" descr="A row of garbage cans&#10;&#10;Description automatically generated with low confidence">
            <a:extLst>
              <a:ext uri="{FF2B5EF4-FFF2-40B4-BE49-F238E27FC236}">
                <a16:creationId xmlns:a16="http://schemas.microsoft.com/office/drawing/2014/main" id="{F4E3D806-7DC6-9343-BEFD-A16EB47656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2466" r="434" b="-3"/>
          <a:stretch/>
        </p:blipFill>
        <p:spPr>
          <a:xfrm>
            <a:off x="6676160" y="972646"/>
            <a:ext cx="3428670" cy="2648383"/>
          </a:xfrm>
          <a:prstGeom prst="rect">
            <a:avLst/>
          </a:prstGeom>
          <a:ln>
            <a:noFill/>
          </a:ln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F9744F83-FEC9-4E5B-8530-224C258F1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29148" y="319016"/>
            <a:ext cx="9734654" cy="3948816"/>
          </a:xfrm>
          <a:prstGeom prst="rect">
            <a:avLst/>
          </a:prstGeom>
          <a:noFill/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81918A1-30EC-48DB-A535-4898EA927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966" y="888935"/>
            <a:ext cx="4228687" cy="2818547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301236F-2DE7-4B56-B413-C201491DF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78683" y="888935"/>
            <a:ext cx="4228687" cy="2818547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304D462-CF3A-48B2-966A-0DA7B7E61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129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47C69-B983-154F-94D3-076BB32CE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Cities and Regions Visited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D649A-8FAA-7A4B-96CC-11E996782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Brussels Belgium</a:t>
            </a:r>
          </a:p>
          <a:p>
            <a:r>
              <a:rPr lang="en-US" dirty="0"/>
              <a:t>Amsterdam, Netherlands</a:t>
            </a:r>
          </a:p>
          <a:p>
            <a:r>
              <a:rPr lang="en-US" dirty="0"/>
              <a:t>Rennes, France</a:t>
            </a:r>
          </a:p>
          <a:p>
            <a:r>
              <a:rPr lang="en-US" dirty="0"/>
              <a:t>Paris, France</a:t>
            </a:r>
          </a:p>
          <a:p>
            <a:r>
              <a:rPr lang="en-US" dirty="0" err="1"/>
              <a:t>Carqueiranne</a:t>
            </a:r>
            <a:r>
              <a:rPr lang="en-US" dirty="0"/>
              <a:t>, </a:t>
            </a:r>
            <a:r>
              <a:rPr lang="en-US" dirty="0" err="1"/>
              <a:t>Cōte</a:t>
            </a:r>
            <a:r>
              <a:rPr lang="en-US" dirty="0"/>
              <a:t> D’Azur/Var, France</a:t>
            </a:r>
          </a:p>
        </p:txBody>
      </p:sp>
    </p:spTree>
    <p:extLst>
      <p:ext uri="{BB962C8B-B14F-4D97-AF65-F5344CB8AC3E}">
        <p14:creationId xmlns:p14="http://schemas.microsoft.com/office/powerpoint/2010/main" val="184877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1395C1E-2648-4FFC-AC7C-2C1708351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7379FE-10D6-4FEA-BEA3-5E2034A44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FB7BFA-EBDD-467C-B253-EFA700504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A9D773-2FA9-4E93-A01A-AEECF93EB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94E884E-CFA2-4B31-8157-DA73B8846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55E855-74FA-4AD3-B859-2488383A9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91CD00-2EAB-4689-A44A-C4687605E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E4E23EB-7D1F-4223-8BC1-FB83F69F2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2698634-69E1-4F09-BCF7-366A5A5C4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675C6A3-66C2-4CB7-AC7E-F274B7277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2E5A367-0F56-4156-A2AE-FAD07299A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1AAEB5E-C547-4C88-B0D8-F24BE79FD1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B74DCE7-E922-457A-88B0-4299A3DA6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CCE5B2-2E72-454D-A300-AF2D9FF5B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254" y="4584506"/>
            <a:ext cx="8445357" cy="14654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/>
              <a:t>Green lids and yellow lids; </a:t>
            </a:r>
            <a:br>
              <a:rPr lang="en-US" sz="4800" dirty="0"/>
            </a:br>
            <a:r>
              <a:rPr lang="en-US" sz="4800" dirty="0"/>
              <a:t>grey ones too</a:t>
            </a:r>
          </a:p>
        </p:txBody>
      </p:sp>
      <p:pic>
        <p:nvPicPr>
          <p:cNvPr id="5" name="Content Placeholder 4" descr="A group of green garbage cans&#10;&#10;Description automatically generated with low confidence">
            <a:extLst>
              <a:ext uri="{FF2B5EF4-FFF2-40B4-BE49-F238E27FC236}">
                <a16:creationId xmlns:a16="http://schemas.microsoft.com/office/drawing/2014/main" id="{D8349EE4-1492-3A43-9331-A287ABA4B0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r="2" b="1366"/>
          <a:stretch/>
        </p:blipFill>
        <p:spPr>
          <a:xfrm>
            <a:off x="1648589" y="647190"/>
            <a:ext cx="4447502" cy="3290126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7" name="Picture 6" descr="A picture containing tree, outdoor, bin, container&#10;&#10;Description automatically generated">
            <a:extLst>
              <a:ext uri="{FF2B5EF4-FFF2-40B4-BE49-F238E27FC236}">
                <a16:creationId xmlns:a16="http://schemas.microsoft.com/office/drawing/2014/main" id="{392B5066-FE7E-EE4D-8C29-0A89BFCE3F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" b="1781"/>
          <a:stretch/>
        </p:blipFill>
        <p:spPr>
          <a:xfrm>
            <a:off x="6275762" y="647191"/>
            <a:ext cx="4466306" cy="3290126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047B410D-C384-4834-95F7-EFE768C43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12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10E76-DAC7-334A-A544-C7AB16D8D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Brussels, Belgium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2927B-9F48-6141-8F7D-DE4228C0C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Nation’s Capital;   Headquarters of European Union</a:t>
            </a:r>
          </a:p>
          <a:p>
            <a:r>
              <a:rPr lang="en-US" dirty="0"/>
              <a:t>One of Three Autonomous Regions in Belgian Kingdom</a:t>
            </a:r>
          </a:p>
          <a:p>
            <a:r>
              <a:rPr lang="en-US" dirty="0"/>
              <a:t>Decentralized Governance – Local Municipalities, City Halls</a:t>
            </a:r>
          </a:p>
          <a:p>
            <a:r>
              <a:rPr lang="en-US" dirty="0"/>
              <a:t>Twice Weekly Household General Trash Pickup</a:t>
            </a:r>
          </a:p>
          <a:p>
            <a:r>
              <a:rPr lang="en-US" dirty="0"/>
              <a:t>Color coded regulation bags sold in groceries</a:t>
            </a:r>
          </a:p>
          <a:p>
            <a:r>
              <a:rPr lang="en-US" dirty="0"/>
              <a:t>Segregation of Recyclables by Category– 1x week pickup</a:t>
            </a:r>
          </a:p>
          <a:p>
            <a:r>
              <a:rPr lang="en-US" dirty="0"/>
              <a:t>Abundant Containers in Parks and Squares</a:t>
            </a:r>
          </a:p>
          <a:p>
            <a:r>
              <a:rPr lang="en-US" dirty="0"/>
              <a:t>Evidence of Video Monitoring – Less than 100% Compliance</a:t>
            </a:r>
          </a:p>
        </p:txBody>
      </p:sp>
    </p:spTree>
    <p:extLst>
      <p:ext uri="{BB962C8B-B14F-4D97-AF65-F5344CB8AC3E}">
        <p14:creationId xmlns:p14="http://schemas.microsoft.com/office/powerpoint/2010/main" val="1999735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1395C1E-2648-4FFC-AC7C-2C1708351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7379FE-10D6-4FEA-BEA3-5E2034A44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FB7BFA-EBDD-467C-B253-EFA700504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A9D773-2FA9-4E93-A01A-AEECF93EB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94E884E-CFA2-4B31-8157-DA73B8846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55E855-74FA-4AD3-B859-2488383A9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91CD00-2EAB-4689-A44A-C4687605E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E4E23EB-7D1F-4223-8BC1-FB83F69F2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2698634-69E1-4F09-BCF7-366A5A5C4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675C6A3-66C2-4CB7-AC7E-F274B7277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2E5A367-0F56-4156-A2AE-FAD07299A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1AAEB5E-C547-4C88-B0D8-F24BE79FD1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B74DCE7-E922-457A-88B0-4299A3DA6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EB2C37-1842-E84E-AAF6-202FD3563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254" y="5166421"/>
            <a:ext cx="8445357" cy="88352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800" dirty="0"/>
              <a:t>Regulation biodegradable bags– frequent pickup </a:t>
            </a:r>
          </a:p>
        </p:txBody>
      </p:sp>
      <p:pic>
        <p:nvPicPr>
          <p:cNvPr id="5" name="Content Placeholder 4" descr="A picture containing ground, trash, clothes, cluttered&#10;&#10;Description automatically generated">
            <a:extLst>
              <a:ext uri="{FF2B5EF4-FFF2-40B4-BE49-F238E27FC236}">
                <a16:creationId xmlns:a16="http://schemas.microsoft.com/office/drawing/2014/main" id="{B41DFCCB-2523-544C-A8FC-B8B028CAA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1364" r="2" b="2"/>
          <a:stretch/>
        </p:blipFill>
        <p:spPr>
          <a:xfrm>
            <a:off x="1648589" y="647190"/>
            <a:ext cx="4447502" cy="3290126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7" name="Picture 6" descr="A picture containing text, outdoor, ground, street&#10;&#10;Description automatically generated">
            <a:extLst>
              <a:ext uri="{FF2B5EF4-FFF2-40B4-BE49-F238E27FC236}">
                <a16:creationId xmlns:a16="http://schemas.microsoft.com/office/drawing/2014/main" id="{76D39BA8-34A9-874D-B2EA-346C6065B3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670" r="2" b="31082"/>
          <a:stretch/>
        </p:blipFill>
        <p:spPr>
          <a:xfrm>
            <a:off x="6275762" y="647191"/>
            <a:ext cx="4466306" cy="3290126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047B410D-C384-4834-95F7-EFE768C43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98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22F0272-3878-4604-AA91-01CA8F08D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F60EAEC-22E3-4448-8F0A-9ADAA793A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55E0F90-3FFF-4E04-B3C8-3C969A415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C63A4EF-A033-4ED0-9EB6-6E1A8D264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64965EE-80F2-417F-9652-5BFF14DA7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A3C9611-CFD7-4C23-A8F2-00E7865A5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A926BDB-98EF-43B0-A66B-1A6EF8FB2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722A754-56A5-43DA-ADE3-C2704FABA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  <a:solidFill>
            <a:srgbClr val="64573B"/>
          </a:solidFill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90FADDEF-2C10-4B0B-868E-6A655B67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09BDD4"/>
            </a:solidFill>
            <a:miter lim="800000"/>
          </a:ln>
          <a:effectLst>
            <a:outerShdw blurRad="762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90CDCB9E-3458-2949-A07C-5DA0E6261C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0016" r="2874" b="1"/>
          <a:stretch/>
        </p:blipFill>
        <p:spPr>
          <a:xfrm>
            <a:off x="1143952" y="643467"/>
            <a:ext cx="990409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67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1395C1E-2648-4FFC-AC7C-2C1708351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7379FE-10D6-4FEA-BEA3-5E2034A44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FB7BFA-EBDD-467C-B253-EFA700504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A9D773-2FA9-4E93-A01A-AEECF93EB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94E884E-CFA2-4B31-8157-DA73B8846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55E855-74FA-4AD3-B859-2488383A9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91CD00-2EAB-4689-A44A-C4687605E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E4E23EB-7D1F-4223-8BC1-FB83F69F2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2698634-69E1-4F09-BCF7-366A5A5C4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675C6A3-66C2-4CB7-AC7E-F274B7277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2E5A367-0F56-4156-A2AE-FAD07299A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1AAEB5E-C547-4C88-B0D8-F24BE79FD1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B74DCE7-E922-457A-88B0-4299A3DA6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7D3A80-D72D-B84E-B8BC-8A78C8229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254" y="5166421"/>
            <a:ext cx="8445357" cy="88352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800" dirty="0"/>
              <a:t>Brussels–still </a:t>
            </a:r>
            <a:r>
              <a:rPr lang="en-US" sz="4800" dirty="0" err="1"/>
              <a:t>gotta</a:t>
            </a:r>
            <a:r>
              <a:rPr lang="en-US" sz="4800" dirty="0"/>
              <a:t> long way to go</a:t>
            </a:r>
          </a:p>
        </p:txBody>
      </p:sp>
      <p:pic>
        <p:nvPicPr>
          <p:cNvPr id="5" name="Content Placeholder 4" descr="A blue garbage can next to a car&#10;&#10;Description automatically generated with low confidence">
            <a:extLst>
              <a:ext uri="{FF2B5EF4-FFF2-40B4-BE49-F238E27FC236}">
                <a16:creationId xmlns:a16="http://schemas.microsoft.com/office/drawing/2014/main" id="{68B06FA3-CB34-7F40-883A-BA0BB96A94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1364" r="2" b="2"/>
          <a:stretch/>
        </p:blipFill>
        <p:spPr>
          <a:xfrm>
            <a:off x="1648589" y="647190"/>
            <a:ext cx="4447502" cy="3290126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7" name="Picture 6" descr="A picture containing outdoor, trash&#10;&#10;Description automatically generated">
            <a:extLst>
              <a:ext uri="{FF2B5EF4-FFF2-40B4-BE49-F238E27FC236}">
                <a16:creationId xmlns:a16="http://schemas.microsoft.com/office/drawing/2014/main" id="{A443975C-CE10-3742-9295-E5CAE38CEC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79" r="2" b="2"/>
          <a:stretch/>
        </p:blipFill>
        <p:spPr>
          <a:xfrm>
            <a:off x="6275762" y="647191"/>
            <a:ext cx="4466306" cy="3290126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047B410D-C384-4834-95F7-EFE768C43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90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7792309-2D28-41BC-84CF-A610592772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A77C25-5F33-4CC5-AAF6-E8103126E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3777338-BF67-4A6E-A733-9D0E81C8A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C70F0F3-B393-4F7C-9317-B73BFE59F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3DB8348-6507-4338-B113-CE5F57E35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C312354-3B2C-43CF-859C-4D81D57AE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9A7D8C-D069-49B5-BE88-FB96E04AC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5B44099B-318C-4994-BA97-0D330D506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1B09121-76BC-4E62-8437-6A0487943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DD8A800-2B10-400A-9FDE-CB431916B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1B3494E8-5DCE-4C7D-BA68-BE8182508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86E9608-2C75-49BE-BD96-3C3F6FDA5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7E0CA2B-D8F6-4275-9D75-4C5242DB0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03FA97-4C58-2840-A38E-784349158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2254" y="4481601"/>
            <a:ext cx="8445357" cy="88352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800" dirty="0"/>
              <a:t>Street containers with video enforcement of rules against short dumping</a:t>
            </a:r>
          </a:p>
        </p:txBody>
      </p:sp>
      <p:pic>
        <p:nvPicPr>
          <p:cNvPr id="5" name="Content Placeholder 4" descr="A picture containing building, outdoor, street, black&#10;&#10;Description automatically generated">
            <a:extLst>
              <a:ext uri="{FF2B5EF4-FFF2-40B4-BE49-F238E27FC236}">
                <a16:creationId xmlns:a16="http://schemas.microsoft.com/office/drawing/2014/main" id="{4A3BFCC4-F672-214D-AC92-B7BB86A7A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5061" r="19119" b="-3"/>
          <a:stretch/>
        </p:blipFill>
        <p:spPr>
          <a:xfrm>
            <a:off x="1005400" y="-2718"/>
            <a:ext cx="3457679" cy="394003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8" descr="A picture containing step&#10;&#10;Description automatically generated">
            <a:extLst>
              <a:ext uri="{FF2B5EF4-FFF2-40B4-BE49-F238E27FC236}">
                <a16:creationId xmlns:a16="http://schemas.microsoft.com/office/drawing/2014/main" id="{10357F93-F3A5-5542-B640-CB1AD1C42F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55" r="26625" b="-3"/>
          <a:stretch/>
        </p:blipFill>
        <p:spPr>
          <a:xfrm>
            <a:off x="4463078" y="-2718"/>
            <a:ext cx="3457671" cy="394003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6" descr="A picture containing text, outdoor, trash, curb&#10;&#10;Description automatically generated">
            <a:extLst>
              <a:ext uri="{FF2B5EF4-FFF2-40B4-BE49-F238E27FC236}">
                <a16:creationId xmlns:a16="http://schemas.microsoft.com/office/drawing/2014/main" id="{20CAD5F8-8722-9A46-BA39-A884DE7B9B3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752" r="-4" b="8951"/>
          <a:stretch/>
        </p:blipFill>
        <p:spPr>
          <a:xfrm>
            <a:off x="7920750" y="-2718"/>
            <a:ext cx="3464542" cy="39400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AEA446F-6EF8-4E73-A80E-109E903F7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09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95446-73EC-294A-9D6C-F2E0C907C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Amsterdam, Netherlands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28125-3F93-C64C-B963-46CC13ED86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Business Center/ Nation’s Capital (shared with the Hague)</a:t>
            </a:r>
          </a:p>
          <a:p>
            <a:r>
              <a:rPr lang="en-US" dirty="0"/>
              <a:t>Relatively Compact size;  Centralized Administration/at large council by proportional representation</a:t>
            </a:r>
          </a:p>
          <a:p>
            <a:r>
              <a:rPr lang="en-US" dirty="0"/>
              <a:t>All waste must be put in established containers, emptied by City</a:t>
            </a:r>
          </a:p>
          <a:p>
            <a:r>
              <a:rPr lang="en-US" dirty="0"/>
              <a:t>Trash must be segregated by type</a:t>
            </a:r>
          </a:p>
          <a:p>
            <a:r>
              <a:rPr lang="en-US" dirty="0"/>
              <a:t>Ubiquitous containers in pedestrian areas for street trash</a:t>
            </a:r>
          </a:p>
          <a:p>
            <a:r>
              <a:rPr lang="en-US" dirty="0"/>
              <a:t>Frequent street sweeping and cleaning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772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trash can on a brick sidewalk&#10;&#10;Description automatically generated with medium confidence">
            <a:extLst>
              <a:ext uri="{FF2B5EF4-FFF2-40B4-BE49-F238E27FC236}">
                <a16:creationId xmlns:a16="http://schemas.microsoft.com/office/drawing/2014/main" id="{A0C831C7-E4CF-4047-BBAE-0DE477C266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7980"/>
          <a:stretch/>
        </p:blipFill>
        <p:spPr>
          <a:xfrm>
            <a:off x="4166505" y="10"/>
            <a:ext cx="4444096" cy="3067040"/>
          </a:xfrm>
          <a:prstGeom prst="rect">
            <a:avLst/>
          </a:prstGeom>
        </p:spPr>
      </p:pic>
      <p:pic>
        <p:nvPicPr>
          <p:cNvPr id="7" name="Picture 6" descr="A picture containing outdoor, ground, sidewalk, container&#10;&#10;Description automatically generated">
            <a:extLst>
              <a:ext uri="{FF2B5EF4-FFF2-40B4-BE49-F238E27FC236}">
                <a16:creationId xmlns:a16="http://schemas.microsoft.com/office/drawing/2014/main" id="{FDDDFF44-EF25-6D4B-A0E5-4056F97884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87" b="59118"/>
          <a:stretch/>
        </p:blipFill>
        <p:spPr>
          <a:xfrm>
            <a:off x="-1" y="3790950"/>
            <a:ext cx="8305800" cy="3067051"/>
          </a:xfrm>
          <a:prstGeom prst="rect">
            <a:avLst/>
          </a:prstGeom>
        </p:spPr>
      </p:pic>
      <p:sp>
        <p:nvSpPr>
          <p:cNvPr id="32" name="Freeform: Shape 28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bicycle, outdoor, parked, scooter&#10;&#10;Description automatically generated">
            <a:extLst>
              <a:ext uri="{FF2B5EF4-FFF2-40B4-BE49-F238E27FC236}">
                <a16:creationId xmlns:a16="http://schemas.microsoft.com/office/drawing/2014/main" id="{7327A9B1-1EE7-244C-9BB3-7764095378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257" b="1"/>
          <a:stretch/>
        </p:blipFill>
        <p:spPr>
          <a:xfrm>
            <a:off x="1" y="2"/>
            <a:ext cx="5017099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A3152C-7B27-7142-ACCE-2A6CE684DF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1" b="34513"/>
          <a:stretch/>
        </p:blipFill>
        <p:spPr>
          <a:xfrm>
            <a:off x="6283728" y="1699213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ground, outdoor, sidewalk, curb&#10;&#10;Description automatically generated">
            <a:extLst>
              <a:ext uri="{FF2B5EF4-FFF2-40B4-BE49-F238E27FC236}">
                <a16:creationId xmlns:a16="http://schemas.microsoft.com/office/drawing/2014/main" id="{55D7B9FD-DD61-444C-946D-5365A5EE6C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" b="25002"/>
          <a:stretch/>
        </p:blipFill>
        <p:spPr>
          <a:xfrm>
            <a:off x="3287694" y="1853886"/>
            <a:ext cx="4297680" cy="429768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5EFE9E4D-D93B-4B04-A3B5-234F5DBB9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2313" y="-1"/>
            <a:ext cx="4444096" cy="3211788"/>
          </a:xfrm>
          <a:custGeom>
            <a:avLst/>
            <a:gdLst>
              <a:gd name="connsiteX0" fmla="*/ 5102 w 4444096"/>
              <a:gd name="connsiteY0" fmla="*/ 0 h 3211788"/>
              <a:gd name="connsiteX1" fmla="*/ 4444096 w 4444096"/>
              <a:gd name="connsiteY1" fmla="*/ 0 h 3211788"/>
              <a:gd name="connsiteX2" fmla="*/ 4444096 w 4444096"/>
              <a:gd name="connsiteY2" fmla="*/ 2908319 h 3211788"/>
              <a:gd name="connsiteX3" fmla="*/ 4321598 w 4444096"/>
              <a:gd name="connsiteY3" fmla="*/ 2967330 h 3211788"/>
              <a:gd name="connsiteX4" fmla="*/ 3110753 w 4444096"/>
              <a:gd name="connsiteY4" fmla="*/ 3211788 h 3211788"/>
              <a:gd name="connsiteX5" fmla="*/ 0 w 4444096"/>
              <a:gd name="connsiteY5" fmla="*/ 101035 h 321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4096" h="3211788">
                <a:moveTo>
                  <a:pt x="5102" y="0"/>
                </a:moveTo>
                <a:lnTo>
                  <a:pt x="4444096" y="0"/>
                </a:lnTo>
                <a:lnTo>
                  <a:pt x="4444096" y="2908319"/>
                </a:lnTo>
                <a:lnTo>
                  <a:pt x="4321598" y="2967330"/>
                </a:lnTo>
                <a:cubicBezTo>
                  <a:pt x="3949433" y="3124742"/>
                  <a:pt x="3540258" y="3211788"/>
                  <a:pt x="3110753" y="3211788"/>
                </a:cubicBezTo>
                <a:cubicBezTo>
                  <a:pt x="1392732" y="3211788"/>
                  <a:pt x="0" y="1819056"/>
                  <a:pt x="0" y="1010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0" descr="A trash can on a sidewalk&#10;&#10;Description automatically generated with medium confidence">
            <a:extLst>
              <a:ext uri="{FF2B5EF4-FFF2-40B4-BE49-F238E27FC236}">
                <a16:creationId xmlns:a16="http://schemas.microsoft.com/office/drawing/2014/main" id="{7659B36F-3A17-E946-92AC-DFEA28704E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3" b="5074"/>
          <a:stretch/>
        </p:blipFill>
        <p:spPr>
          <a:xfrm>
            <a:off x="7928700" y="-1"/>
            <a:ext cx="4277711" cy="3045402"/>
          </a:xfrm>
          <a:custGeom>
            <a:avLst/>
            <a:gdLst/>
            <a:ahLst/>
            <a:cxnLst/>
            <a:rect l="l" t="t" r="r" b="b"/>
            <a:pathLst>
              <a:path w="4277711" h="3045402">
                <a:moveTo>
                  <a:pt x="5102" y="0"/>
                </a:moveTo>
                <a:lnTo>
                  <a:pt x="4277711" y="0"/>
                </a:lnTo>
                <a:lnTo>
                  <a:pt x="4277711" y="2723810"/>
                </a:lnTo>
                <a:lnTo>
                  <a:pt x="4090449" y="2814019"/>
                </a:lnTo>
                <a:cubicBezTo>
                  <a:pt x="3738190" y="2963012"/>
                  <a:pt x="3350901" y="3045402"/>
                  <a:pt x="2944368" y="3045402"/>
                </a:cubicBezTo>
                <a:cubicBezTo>
                  <a:pt x="1318238" y="3045402"/>
                  <a:pt x="0" y="1727164"/>
                  <a:pt x="0" y="1010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348339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914</TotalTime>
  <Words>408</Words>
  <Application>Microsoft Office PowerPoint</Application>
  <PresentationFormat>Widescreen</PresentationFormat>
  <Paragraphs>63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Madison</vt:lpstr>
      <vt:lpstr>Observations  from Europe</vt:lpstr>
      <vt:lpstr>Cities and Regions Visited</vt:lpstr>
      <vt:lpstr>Brussels, Belgium</vt:lpstr>
      <vt:lpstr>Regulation biodegradable bags– frequent pickup </vt:lpstr>
      <vt:lpstr>PowerPoint Presentation</vt:lpstr>
      <vt:lpstr>Brussels–still gotta long way to go</vt:lpstr>
      <vt:lpstr>Street containers with video enforcement of rules against short dumping</vt:lpstr>
      <vt:lpstr>Amsterdam, Netherlands</vt:lpstr>
      <vt:lpstr>PowerPoint Presentation</vt:lpstr>
      <vt:lpstr>Rennes France</vt:lpstr>
      <vt:lpstr>Big capacity bins- Can be loaded on a truck</vt:lpstr>
      <vt:lpstr>PowerPoint Presentation</vt:lpstr>
      <vt:lpstr>Paris, France</vt:lpstr>
      <vt:lpstr>Parks</vt:lpstr>
      <vt:lpstr>Containers ready for emptying— Trucks arrive every day </vt:lpstr>
      <vt:lpstr>Automated Trucks– various sizes</vt:lpstr>
      <vt:lpstr>Simple Design for Pedestrian Trash</vt:lpstr>
      <vt:lpstr>Cote D’Azur/ Var</vt:lpstr>
      <vt:lpstr>Mobile Containers – policies posted </vt:lpstr>
      <vt:lpstr>Green lids and yellow lids;  grey ones too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Observations  from Europe</dc:title>
  <dc:creator>Richard P. Pasquier</dc:creator>
  <cp:lastModifiedBy>Travis Oliver</cp:lastModifiedBy>
  <cp:revision>4</cp:revision>
  <dcterms:created xsi:type="dcterms:W3CDTF">2021-11-25T17:44:58Z</dcterms:created>
  <dcterms:modified xsi:type="dcterms:W3CDTF">2021-12-14T16:55:41Z</dcterms:modified>
</cp:coreProperties>
</file>