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73" r:id="rId3"/>
    <p:sldId id="280" r:id="rId4"/>
    <p:sldId id="272" r:id="rId5"/>
    <p:sldId id="275" r:id="rId6"/>
    <p:sldId id="276" r:id="rId7"/>
    <p:sldId id="277" r:id="rId8"/>
    <p:sldId id="278" r:id="rId9"/>
    <p:sldId id="279" r:id="rId10"/>
    <p:sldId id="281" r:id="rId11"/>
    <p:sldId id="274" r:id="rId12"/>
    <p:sldId id="284" r:id="rId13"/>
    <p:sldId id="282" r:id="rId1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D0D0D"/>
              </a:solidFill>
              <a:prstDash val="solid"/>
              <a:round/>
            </a:ln>
          </a:left>
          <a:right>
            <a:ln w="12700" cap="flat">
              <a:solidFill>
                <a:srgbClr val="0D0D0D"/>
              </a:solidFill>
              <a:prstDash val="solid"/>
              <a:round/>
            </a:ln>
          </a:right>
          <a:top>
            <a:ln w="12700" cap="flat">
              <a:solidFill>
                <a:srgbClr val="0D0D0D"/>
              </a:solidFill>
              <a:prstDash val="solid"/>
              <a:round/>
            </a:ln>
          </a:top>
          <a:bottom>
            <a:ln w="12700" cap="flat">
              <a:solidFill>
                <a:srgbClr val="0D0D0D"/>
              </a:solidFill>
              <a:prstDash val="solid"/>
              <a:round/>
            </a:ln>
          </a:bottom>
          <a:insideH>
            <a:ln w="12700" cap="flat">
              <a:solidFill>
                <a:srgbClr val="0D0D0D"/>
              </a:solidFill>
              <a:prstDash val="solid"/>
              <a:round/>
            </a:ln>
          </a:insideH>
          <a:insideV>
            <a:ln w="12700" cap="flat">
              <a:solidFill>
                <a:srgbClr val="0D0D0D"/>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0D0D0D"/>
        </a:fontRef>
        <a:srgbClr val="0D0D0D"/>
      </a:tcTxStyle>
      <a:tcStyle>
        <a:tcBdr>
          <a:left>
            <a:ln w="12700" cap="flat">
              <a:solidFill>
                <a:srgbClr val="0D0D0D"/>
              </a:solidFill>
              <a:prstDash val="solid"/>
              <a:round/>
            </a:ln>
          </a:left>
          <a:right>
            <a:ln w="12700" cap="flat">
              <a:solidFill>
                <a:srgbClr val="0D0D0D"/>
              </a:solidFill>
              <a:prstDash val="solid"/>
              <a:round/>
            </a:ln>
          </a:right>
          <a:top>
            <a:ln w="12700" cap="flat">
              <a:solidFill>
                <a:srgbClr val="0D0D0D"/>
              </a:solidFill>
              <a:prstDash val="solid"/>
              <a:round/>
            </a:ln>
          </a:top>
          <a:bottom>
            <a:ln w="12700" cap="flat">
              <a:solidFill>
                <a:srgbClr val="0D0D0D"/>
              </a:solidFill>
              <a:prstDash val="solid"/>
              <a:round/>
            </a:ln>
          </a:bottom>
          <a:insideH>
            <a:ln w="12700" cap="flat">
              <a:solidFill>
                <a:srgbClr val="0D0D0D"/>
              </a:solidFill>
              <a:prstDash val="solid"/>
              <a:round/>
            </a:ln>
          </a:insideH>
          <a:insideV>
            <a:ln w="12700" cap="flat">
              <a:solidFill>
                <a:srgbClr val="0D0D0D"/>
              </a:solidFill>
              <a:prstDash val="solid"/>
              <a:round/>
            </a:ln>
          </a:insideV>
        </a:tcBdr>
        <a:fill>
          <a:solidFill>
            <a:schemeClr val="accent1"/>
          </a:solidFill>
        </a:fill>
      </a:tcStyle>
    </a:firstCol>
    <a:lastRow>
      <a:tcTxStyle b="on" i="off">
        <a:fontRef idx="minor">
          <a:srgbClr val="0D0D0D"/>
        </a:fontRef>
        <a:srgbClr val="0D0D0D"/>
      </a:tcTxStyle>
      <a:tcStyle>
        <a:tcBdr>
          <a:left>
            <a:ln w="12700" cap="flat">
              <a:solidFill>
                <a:srgbClr val="0D0D0D"/>
              </a:solidFill>
              <a:prstDash val="solid"/>
              <a:round/>
            </a:ln>
          </a:left>
          <a:right>
            <a:ln w="12700" cap="flat">
              <a:solidFill>
                <a:srgbClr val="0D0D0D"/>
              </a:solidFill>
              <a:prstDash val="solid"/>
              <a:round/>
            </a:ln>
          </a:right>
          <a:top>
            <a:ln w="38100" cap="flat">
              <a:solidFill>
                <a:srgbClr val="0D0D0D"/>
              </a:solidFill>
              <a:prstDash val="solid"/>
              <a:round/>
            </a:ln>
          </a:top>
          <a:bottom>
            <a:ln w="12700" cap="flat">
              <a:solidFill>
                <a:srgbClr val="0D0D0D"/>
              </a:solidFill>
              <a:prstDash val="solid"/>
              <a:round/>
            </a:ln>
          </a:bottom>
          <a:insideH>
            <a:ln w="12700" cap="flat">
              <a:solidFill>
                <a:srgbClr val="0D0D0D"/>
              </a:solidFill>
              <a:prstDash val="solid"/>
              <a:round/>
            </a:ln>
          </a:insideH>
          <a:insideV>
            <a:ln w="12700" cap="flat">
              <a:solidFill>
                <a:srgbClr val="0D0D0D"/>
              </a:solidFill>
              <a:prstDash val="solid"/>
              <a:round/>
            </a:ln>
          </a:insideV>
        </a:tcBdr>
        <a:fill>
          <a:solidFill>
            <a:schemeClr val="accent1"/>
          </a:solidFill>
        </a:fill>
      </a:tcStyle>
    </a:lastRow>
    <a:firstRow>
      <a:tcTxStyle b="on" i="off">
        <a:fontRef idx="minor">
          <a:srgbClr val="0D0D0D"/>
        </a:fontRef>
        <a:srgbClr val="0D0D0D"/>
      </a:tcTxStyle>
      <a:tcStyle>
        <a:tcBdr>
          <a:left>
            <a:ln w="12700" cap="flat">
              <a:solidFill>
                <a:srgbClr val="0D0D0D"/>
              </a:solidFill>
              <a:prstDash val="solid"/>
              <a:round/>
            </a:ln>
          </a:left>
          <a:right>
            <a:ln w="12700" cap="flat">
              <a:solidFill>
                <a:srgbClr val="0D0D0D"/>
              </a:solidFill>
              <a:prstDash val="solid"/>
              <a:round/>
            </a:ln>
          </a:right>
          <a:top>
            <a:ln w="12700" cap="flat">
              <a:solidFill>
                <a:srgbClr val="0D0D0D"/>
              </a:solidFill>
              <a:prstDash val="solid"/>
              <a:round/>
            </a:ln>
          </a:top>
          <a:bottom>
            <a:ln w="38100" cap="flat">
              <a:solidFill>
                <a:srgbClr val="0D0D0D"/>
              </a:solidFill>
              <a:prstDash val="solid"/>
              <a:round/>
            </a:ln>
          </a:bottom>
          <a:insideH>
            <a:ln w="12700" cap="flat">
              <a:solidFill>
                <a:srgbClr val="0D0D0D"/>
              </a:solidFill>
              <a:prstDash val="solid"/>
              <a:round/>
            </a:ln>
          </a:insideH>
          <a:insideV>
            <a:ln w="12700" cap="flat">
              <a:solidFill>
                <a:srgbClr val="0D0D0D"/>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0D0D0D"/>
              </a:solidFill>
              <a:prstDash val="solid"/>
              <a:round/>
            </a:ln>
          </a:left>
          <a:right>
            <a:ln w="12700" cap="flat">
              <a:solidFill>
                <a:srgbClr val="0D0D0D"/>
              </a:solidFill>
              <a:prstDash val="solid"/>
              <a:round/>
            </a:ln>
          </a:right>
          <a:top>
            <a:ln w="12700" cap="flat">
              <a:solidFill>
                <a:srgbClr val="0D0D0D"/>
              </a:solidFill>
              <a:prstDash val="solid"/>
              <a:round/>
            </a:ln>
          </a:top>
          <a:bottom>
            <a:ln w="12700" cap="flat">
              <a:solidFill>
                <a:srgbClr val="0D0D0D"/>
              </a:solidFill>
              <a:prstDash val="solid"/>
              <a:round/>
            </a:ln>
          </a:bottom>
          <a:insideH>
            <a:ln w="12700" cap="flat">
              <a:solidFill>
                <a:srgbClr val="0D0D0D"/>
              </a:solidFill>
              <a:prstDash val="solid"/>
              <a:round/>
            </a:ln>
          </a:insideH>
          <a:insideV>
            <a:ln w="12700" cap="flat">
              <a:solidFill>
                <a:srgbClr val="0D0D0D"/>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0D0D0D"/>
        </a:fontRef>
        <a:srgbClr val="0D0D0D"/>
      </a:tcTxStyle>
      <a:tcStyle>
        <a:tcBdr>
          <a:left>
            <a:ln w="12700" cap="flat">
              <a:solidFill>
                <a:srgbClr val="0D0D0D"/>
              </a:solidFill>
              <a:prstDash val="solid"/>
              <a:round/>
            </a:ln>
          </a:left>
          <a:right>
            <a:ln w="12700" cap="flat">
              <a:solidFill>
                <a:srgbClr val="0D0D0D"/>
              </a:solidFill>
              <a:prstDash val="solid"/>
              <a:round/>
            </a:ln>
          </a:right>
          <a:top>
            <a:ln w="12700" cap="flat">
              <a:solidFill>
                <a:srgbClr val="0D0D0D"/>
              </a:solidFill>
              <a:prstDash val="solid"/>
              <a:round/>
            </a:ln>
          </a:top>
          <a:bottom>
            <a:ln w="12700" cap="flat">
              <a:solidFill>
                <a:srgbClr val="0D0D0D"/>
              </a:solidFill>
              <a:prstDash val="solid"/>
              <a:round/>
            </a:ln>
          </a:bottom>
          <a:insideH>
            <a:ln w="12700" cap="flat">
              <a:solidFill>
                <a:srgbClr val="0D0D0D"/>
              </a:solidFill>
              <a:prstDash val="solid"/>
              <a:round/>
            </a:ln>
          </a:insideH>
          <a:insideV>
            <a:ln w="12700" cap="flat">
              <a:solidFill>
                <a:srgbClr val="0D0D0D"/>
              </a:solidFill>
              <a:prstDash val="solid"/>
              <a:round/>
            </a:ln>
          </a:insideV>
        </a:tcBdr>
        <a:fill>
          <a:solidFill>
            <a:schemeClr val="accent3"/>
          </a:solidFill>
        </a:fill>
      </a:tcStyle>
    </a:firstCol>
    <a:lastRow>
      <a:tcTxStyle b="on" i="off">
        <a:fontRef idx="minor">
          <a:srgbClr val="0D0D0D"/>
        </a:fontRef>
        <a:srgbClr val="0D0D0D"/>
      </a:tcTxStyle>
      <a:tcStyle>
        <a:tcBdr>
          <a:left>
            <a:ln w="12700" cap="flat">
              <a:solidFill>
                <a:srgbClr val="0D0D0D"/>
              </a:solidFill>
              <a:prstDash val="solid"/>
              <a:round/>
            </a:ln>
          </a:left>
          <a:right>
            <a:ln w="12700" cap="flat">
              <a:solidFill>
                <a:srgbClr val="0D0D0D"/>
              </a:solidFill>
              <a:prstDash val="solid"/>
              <a:round/>
            </a:ln>
          </a:right>
          <a:top>
            <a:ln w="38100" cap="flat">
              <a:solidFill>
                <a:srgbClr val="0D0D0D"/>
              </a:solidFill>
              <a:prstDash val="solid"/>
              <a:round/>
            </a:ln>
          </a:top>
          <a:bottom>
            <a:ln w="12700" cap="flat">
              <a:solidFill>
                <a:srgbClr val="0D0D0D"/>
              </a:solidFill>
              <a:prstDash val="solid"/>
              <a:round/>
            </a:ln>
          </a:bottom>
          <a:insideH>
            <a:ln w="12700" cap="flat">
              <a:solidFill>
                <a:srgbClr val="0D0D0D"/>
              </a:solidFill>
              <a:prstDash val="solid"/>
              <a:round/>
            </a:ln>
          </a:insideH>
          <a:insideV>
            <a:ln w="12700" cap="flat">
              <a:solidFill>
                <a:srgbClr val="0D0D0D"/>
              </a:solidFill>
              <a:prstDash val="solid"/>
              <a:round/>
            </a:ln>
          </a:insideV>
        </a:tcBdr>
        <a:fill>
          <a:solidFill>
            <a:schemeClr val="accent3"/>
          </a:solidFill>
        </a:fill>
      </a:tcStyle>
    </a:lastRow>
    <a:firstRow>
      <a:tcTxStyle b="on" i="off">
        <a:fontRef idx="minor">
          <a:srgbClr val="0D0D0D"/>
        </a:fontRef>
        <a:srgbClr val="0D0D0D"/>
      </a:tcTxStyle>
      <a:tcStyle>
        <a:tcBdr>
          <a:left>
            <a:ln w="12700" cap="flat">
              <a:solidFill>
                <a:srgbClr val="0D0D0D"/>
              </a:solidFill>
              <a:prstDash val="solid"/>
              <a:round/>
            </a:ln>
          </a:left>
          <a:right>
            <a:ln w="12700" cap="flat">
              <a:solidFill>
                <a:srgbClr val="0D0D0D"/>
              </a:solidFill>
              <a:prstDash val="solid"/>
              <a:round/>
            </a:ln>
          </a:right>
          <a:top>
            <a:ln w="12700" cap="flat">
              <a:solidFill>
                <a:srgbClr val="0D0D0D"/>
              </a:solidFill>
              <a:prstDash val="solid"/>
              <a:round/>
            </a:ln>
          </a:top>
          <a:bottom>
            <a:ln w="38100" cap="flat">
              <a:solidFill>
                <a:srgbClr val="0D0D0D"/>
              </a:solidFill>
              <a:prstDash val="solid"/>
              <a:round/>
            </a:ln>
          </a:bottom>
          <a:insideH>
            <a:ln w="12700" cap="flat">
              <a:solidFill>
                <a:srgbClr val="0D0D0D"/>
              </a:solidFill>
              <a:prstDash val="solid"/>
              <a:round/>
            </a:ln>
          </a:insideH>
          <a:insideV>
            <a:ln w="12700" cap="flat">
              <a:solidFill>
                <a:srgbClr val="0D0D0D"/>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0D0D0D"/>
              </a:solidFill>
              <a:prstDash val="solid"/>
              <a:round/>
            </a:ln>
          </a:left>
          <a:right>
            <a:ln w="12700" cap="flat">
              <a:solidFill>
                <a:srgbClr val="0D0D0D"/>
              </a:solidFill>
              <a:prstDash val="solid"/>
              <a:round/>
            </a:ln>
          </a:right>
          <a:top>
            <a:ln w="12700" cap="flat">
              <a:solidFill>
                <a:srgbClr val="0D0D0D"/>
              </a:solidFill>
              <a:prstDash val="solid"/>
              <a:round/>
            </a:ln>
          </a:top>
          <a:bottom>
            <a:ln w="12700" cap="flat">
              <a:solidFill>
                <a:srgbClr val="0D0D0D"/>
              </a:solidFill>
              <a:prstDash val="solid"/>
              <a:round/>
            </a:ln>
          </a:bottom>
          <a:insideH>
            <a:ln w="12700" cap="flat">
              <a:solidFill>
                <a:srgbClr val="0D0D0D"/>
              </a:solidFill>
              <a:prstDash val="solid"/>
              <a:round/>
            </a:ln>
          </a:insideH>
          <a:insideV>
            <a:ln w="12700" cap="flat">
              <a:solidFill>
                <a:srgbClr val="0D0D0D"/>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0D0D0D"/>
        </a:fontRef>
        <a:srgbClr val="0D0D0D"/>
      </a:tcTxStyle>
      <a:tcStyle>
        <a:tcBdr>
          <a:left>
            <a:ln w="12700" cap="flat">
              <a:solidFill>
                <a:srgbClr val="0D0D0D"/>
              </a:solidFill>
              <a:prstDash val="solid"/>
              <a:round/>
            </a:ln>
          </a:left>
          <a:right>
            <a:ln w="12700" cap="flat">
              <a:solidFill>
                <a:srgbClr val="0D0D0D"/>
              </a:solidFill>
              <a:prstDash val="solid"/>
              <a:round/>
            </a:ln>
          </a:right>
          <a:top>
            <a:ln w="12700" cap="flat">
              <a:solidFill>
                <a:srgbClr val="0D0D0D"/>
              </a:solidFill>
              <a:prstDash val="solid"/>
              <a:round/>
            </a:ln>
          </a:top>
          <a:bottom>
            <a:ln w="12700" cap="flat">
              <a:solidFill>
                <a:srgbClr val="0D0D0D"/>
              </a:solidFill>
              <a:prstDash val="solid"/>
              <a:round/>
            </a:ln>
          </a:bottom>
          <a:insideH>
            <a:ln w="12700" cap="flat">
              <a:solidFill>
                <a:srgbClr val="0D0D0D"/>
              </a:solidFill>
              <a:prstDash val="solid"/>
              <a:round/>
            </a:ln>
          </a:insideH>
          <a:insideV>
            <a:ln w="12700" cap="flat">
              <a:solidFill>
                <a:srgbClr val="0D0D0D"/>
              </a:solidFill>
              <a:prstDash val="solid"/>
              <a:round/>
            </a:ln>
          </a:insideV>
        </a:tcBdr>
        <a:fill>
          <a:solidFill>
            <a:schemeClr val="accent6"/>
          </a:solidFill>
        </a:fill>
      </a:tcStyle>
    </a:firstCol>
    <a:lastRow>
      <a:tcTxStyle b="on" i="off">
        <a:fontRef idx="minor">
          <a:srgbClr val="0D0D0D"/>
        </a:fontRef>
        <a:srgbClr val="0D0D0D"/>
      </a:tcTxStyle>
      <a:tcStyle>
        <a:tcBdr>
          <a:left>
            <a:ln w="12700" cap="flat">
              <a:solidFill>
                <a:srgbClr val="0D0D0D"/>
              </a:solidFill>
              <a:prstDash val="solid"/>
              <a:round/>
            </a:ln>
          </a:left>
          <a:right>
            <a:ln w="12700" cap="flat">
              <a:solidFill>
                <a:srgbClr val="0D0D0D"/>
              </a:solidFill>
              <a:prstDash val="solid"/>
              <a:round/>
            </a:ln>
          </a:right>
          <a:top>
            <a:ln w="38100" cap="flat">
              <a:solidFill>
                <a:srgbClr val="0D0D0D"/>
              </a:solidFill>
              <a:prstDash val="solid"/>
              <a:round/>
            </a:ln>
          </a:top>
          <a:bottom>
            <a:ln w="12700" cap="flat">
              <a:solidFill>
                <a:srgbClr val="0D0D0D"/>
              </a:solidFill>
              <a:prstDash val="solid"/>
              <a:round/>
            </a:ln>
          </a:bottom>
          <a:insideH>
            <a:ln w="12700" cap="flat">
              <a:solidFill>
                <a:srgbClr val="0D0D0D"/>
              </a:solidFill>
              <a:prstDash val="solid"/>
              <a:round/>
            </a:ln>
          </a:insideH>
          <a:insideV>
            <a:ln w="12700" cap="flat">
              <a:solidFill>
                <a:srgbClr val="0D0D0D"/>
              </a:solidFill>
              <a:prstDash val="solid"/>
              <a:round/>
            </a:ln>
          </a:insideV>
        </a:tcBdr>
        <a:fill>
          <a:solidFill>
            <a:schemeClr val="accent6"/>
          </a:solidFill>
        </a:fill>
      </a:tcStyle>
    </a:lastRow>
    <a:firstRow>
      <a:tcTxStyle b="on" i="off">
        <a:fontRef idx="minor">
          <a:srgbClr val="0D0D0D"/>
        </a:fontRef>
        <a:srgbClr val="0D0D0D"/>
      </a:tcTxStyle>
      <a:tcStyle>
        <a:tcBdr>
          <a:left>
            <a:ln w="12700" cap="flat">
              <a:solidFill>
                <a:srgbClr val="0D0D0D"/>
              </a:solidFill>
              <a:prstDash val="solid"/>
              <a:round/>
            </a:ln>
          </a:left>
          <a:right>
            <a:ln w="12700" cap="flat">
              <a:solidFill>
                <a:srgbClr val="0D0D0D"/>
              </a:solidFill>
              <a:prstDash val="solid"/>
              <a:round/>
            </a:ln>
          </a:right>
          <a:top>
            <a:ln w="12700" cap="flat">
              <a:solidFill>
                <a:srgbClr val="0D0D0D"/>
              </a:solidFill>
              <a:prstDash val="solid"/>
              <a:round/>
            </a:ln>
          </a:top>
          <a:bottom>
            <a:ln w="38100" cap="flat">
              <a:solidFill>
                <a:srgbClr val="0D0D0D"/>
              </a:solidFill>
              <a:prstDash val="solid"/>
              <a:round/>
            </a:ln>
          </a:bottom>
          <a:insideH>
            <a:ln w="12700" cap="flat">
              <a:solidFill>
                <a:srgbClr val="0D0D0D"/>
              </a:solidFill>
              <a:prstDash val="solid"/>
              <a:round/>
            </a:ln>
          </a:insideH>
          <a:insideV>
            <a:ln w="12700" cap="flat">
              <a:solidFill>
                <a:srgbClr val="0D0D0D"/>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0D0D0D"/>
          </a:solidFill>
        </a:fill>
      </a:tcStyle>
    </a:band2H>
    <a:firstCol>
      <a:tcTxStyle b="on" i="off">
        <a:fontRef idx="minor">
          <a:srgbClr val="0D0D0D"/>
        </a:fontRef>
        <a:srgbClr val="0D0D0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D0D0D"/>
          </a:solidFill>
        </a:fill>
      </a:tcStyle>
    </a:lastRow>
    <a:firstRow>
      <a:tcTxStyle b="on" i="off">
        <a:fontRef idx="minor">
          <a:srgbClr val="0D0D0D"/>
        </a:fontRef>
        <a:srgbClr val="0D0D0D"/>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0D0D0D"/>
              </a:solidFill>
              <a:prstDash val="solid"/>
              <a:round/>
            </a:ln>
          </a:left>
          <a:right>
            <a:ln w="12700" cap="flat">
              <a:solidFill>
                <a:srgbClr val="0D0D0D"/>
              </a:solidFill>
              <a:prstDash val="solid"/>
              <a:round/>
            </a:ln>
          </a:right>
          <a:top>
            <a:ln w="12700" cap="flat">
              <a:solidFill>
                <a:srgbClr val="0D0D0D"/>
              </a:solidFill>
              <a:prstDash val="solid"/>
              <a:round/>
            </a:ln>
          </a:top>
          <a:bottom>
            <a:ln w="12700" cap="flat">
              <a:solidFill>
                <a:srgbClr val="0D0D0D"/>
              </a:solidFill>
              <a:prstDash val="solid"/>
              <a:round/>
            </a:ln>
          </a:bottom>
          <a:insideH>
            <a:ln w="12700" cap="flat">
              <a:solidFill>
                <a:srgbClr val="0D0D0D"/>
              </a:solidFill>
              <a:prstDash val="solid"/>
              <a:round/>
            </a:ln>
          </a:insideH>
          <a:insideV>
            <a:ln w="12700" cap="flat">
              <a:solidFill>
                <a:srgbClr val="0D0D0D"/>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0D0D0D"/>
        </a:fontRef>
        <a:srgbClr val="0D0D0D"/>
      </a:tcTxStyle>
      <a:tcStyle>
        <a:tcBdr>
          <a:left>
            <a:ln w="12700" cap="flat">
              <a:solidFill>
                <a:srgbClr val="0D0D0D"/>
              </a:solidFill>
              <a:prstDash val="solid"/>
              <a:round/>
            </a:ln>
          </a:left>
          <a:right>
            <a:ln w="12700" cap="flat">
              <a:solidFill>
                <a:srgbClr val="0D0D0D"/>
              </a:solidFill>
              <a:prstDash val="solid"/>
              <a:round/>
            </a:ln>
          </a:right>
          <a:top>
            <a:ln w="12700" cap="flat">
              <a:solidFill>
                <a:srgbClr val="0D0D0D"/>
              </a:solidFill>
              <a:prstDash val="solid"/>
              <a:round/>
            </a:ln>
          </a:top>
          <a:bottom>
            <a:ln w="12700" cap="flat">
              <a:solidFill>
                <a:srgbClr val="0D0D0D"/>
              </a:solidFill>
              <a:prstDash val="solid"/>
              <a:round/>
            </a:ln>
          </a:bottom>
          <a:insideH>
            <a:ln w="12700" cap="flat">
              <a:solidFill>
                <a:srgbClr val="0D0D0D"/>
              </a:solidFill>
              <a:prstDash val="solid"/>
              <a:round/>
            </a:ln>
          </a:insideH>
          <a:insideV>
            <a:ln w="12700" cap="flat">
              <a:solidFill>
                <a:srgbClr val="0D0D0D"/>
              </a:solidFill>
              <a:prstDash val="solid"/>
              <a:round/>
            </a:ln>
          </a:insideV>
        </a:tcBdr>
        <a:fill>
          <a:solidFill>
            <a:srgbClr val="000000"/>
          </a:solidFill>
        </a:fill>
      </a:tcStyle>
    </a:firstCol>
    <a:lastRow>
      <a:tcTxStyle b="on" i="off">
        <a:fontRef idx="minor">
          <a:srgbClr val="0D0D0D"/>
        </a:fontRef>
        <a:srgbClr val="0D0D0D"/>
      </a:tcTxStyle>
      <a:tcStyle>
        <a:tcBdr>
          <a:left>
            <a:ln w="12700" cap="flat">
              <a:solidFill>
                <a:srgbClr val="0D0D0D"/>
              </a:solidFill>
              <a:prstDash val="solid"/>
              <a:round/>
            </a:ln>
          </a:left>
          <a:right>
            <a:ln w="12700" cap="flat">
              <a:solidFill>
                <a:srgbClr val="0D0D0D"/>
              </a:solidFill>
              <a:prstDash val="solid"/>
              <a:round/>
            </a:ln>
          </a:right>
          <a:top>
            <a:ln w="38100" cap="flat">
              <a:solidFill>
                <a:srgbClr val="0D0D0D"/>
              </a:solidFill>
              <a:prstDash val="solid"/>
              <a:round/>
            </a:ln>
          </a:top>
          <a:bottom>
            <a:ln w="12700" cap="flat">
              <a:solidFill>
                <a:srgbClr val="0D0D0D"/>
              </a:solidFill>
              <a:prstDash val="solid"/>
              <a:round/>
            </a:ln>
          </a:bottom>
          <a:insideH>
            <a:ln w="12700" cap="flat">
              <a:solidFill>
                <a:srgbClr val="0D0D0D"/>
              </a:solidFill>
              <a:prstDash val="solid"/>
              <a:round/>
            </a:ln>
          </a:insideH>
          <a:insideV>
            <a:ln w="12700" cap="flat">
              <a:solidFill>
                <a:srgbClr val="0D0D0D"/>
              </a:solidFill>
              <a:prstDash val="solid"/>
              <a:round/>
            </a:ln>
          </a:insideV>
        </a:tcBdr>
        <a:fill>
          <a:solidFill>
            <a:srgbClr val="000000"/>
          </a:solidFill>
        </a:fill>
      </a:tcStyle>
    </a:lastRow>
    <a:firstRow>
      <a:tcTxStyle b="on" i="off">
        <a:fontRef idx="minor">
          <a:srgbClr val="0D0D0D"/>
        </a:fontRef>
        <a:srgbClr val="0D0D0D"/>
      </a:tcTxStyle>
      <a:tcStyle>
        <a:tcBdr>
          <a:left>
            <a:ln w="12700" cap="flat">
              <a:solidFill>
                <a:srgbClr val="0D0D0D"/>
              </a:solidFill>
              <a:prstDash val="solid"/>
              <a:round/>
            </a:ln>
          </a:left>
          <a:right>
            <a:ln w="12700" cap="flat">
              <a:solidFill>
                <a:srgbClr val="0D0D0D"/>
              </a:solidFill>
              <a:prstDash val="solid"/>
              <a:round/>
            </a:ln>
          </a:right>
          <a:top>
            <a:ln w="12700" cap="flat">
              <a:solidFill>
                <a:srgbClr val="0D0D0D"/>
              </a:solidFill>
              <a:prstDash val="solid"/>
              <a:round/>
            </a:ln>
          </a:top>
          <a:bottom>
            <a:ln w="38100" cap="flat">
              <a:solidFill>
                <a:srgbClr val="0D0D0D"/>
              </a:solidFill>
              <a:prstDash val="solid"/>
              <a:round/>
            </a:ln>
          </a:bottom>
          <a:insideH>
            <a:ln w="12700" cap="flat">
              <a:solidFill>
                <a:srgbClr val="0D0D0D"/>
              </a:solidFill>
              <a:prstDash val="solid"/>
              <a:round/>
            </a:ln>
          </a:insideH>
          <a:insideV>
            <a:ln w="12700" cap="flat">
              <a:solidFill>
                <a:srgbClr val="0D0D0D"/>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4" autoAdjust="0"/>
    <p:restoredTop sz="94660"/>
  </p:normalViewPr>
  <p:slideViewPr>
    <p:cSldViewPr snapToGrid="0">
      <p:cViewPr varScale="1">
        <p:scale>
          <a:sx n="63" d="100"/>
          <a:sy n="63" d="100"/>
        </p:scale>
        <p:origin x="130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92"/>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1"/>
            <a:ext cx="4041775" cy="639768"/>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6"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4"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1792288" y="5367337"/>
            <a:ext cx="5486404" cy="804867"/>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2824" y="6404294"/>
            <a:ext cx="263979" cy="269237"/>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5" r:id="rId4"/>
    <p:sldLayoutId id="2147483656" r:id="rId5"/>
    <p:sldLayoutId id="2147483657" r:id="rId6"/>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94" name="Picture 2" descr="Picture 2"/>
          <p:cNvPicPr>
            <a:picLocks noChangeAspect="1"/>
          </p:cNvPicPr>
          <p:nvPr/>
        </p:nvPicPr>
        <p:blipFill>
          <a:blip r:embed="rId2"/>
          <a:srcRect t="1915" b="2355"/>
          <a:stretch>
            <a:fillRect/>
          </a:stretch>
        </p:blipFill>
        <p:spPr>
          <a:xfrm>
            <a:off x="410902" y="286934"/>
            <a:ext cx="1716961" cy="1285551"/>
          </a:xfrm>
          <a:prstGeom prst="rect">
            <a:avLst/>
          </a:prstGeom>
          <a:ln w="12700">
            <a:miter lim="400000"/>
          </a:ln>
        </p:spPr>
      </p:pic>
      <p:sp>
        <p:nvSpPr>
          <p:cNvPr id="95" name="Rectangle 1"/>
          <p:cNvSpPr txBox="1"/>
          <p:nvPr/>
        </p:nvSpPr>
        <p:spPr>
          <a:xfrm>
            <a:off x="410902" y="1572485"/>
            <a:ext cx="6860020" cy="461661"/>
          </a:xfrm>
          <a:prstGeom prst="rect">
            <a:avLst/>
          </a:prstGeom>
          <a:blipFill>
            <a:blip r:embed="rId3"/>
          </a:blipFill>
          <a:ln w="25400">
            <a:solidFill>
              <a:srgbClr val="0D0D0D"/>
            </a:solidFill>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a:solidFill>
                  <a:srgbClr val="0D0D0D"/>
                </a:solidFill>
              </a:defRPr>
            </a:pPr>
            <a:r>
              <a:rPr dirty="0">
                <a:solidFill>
                  <a:srgbClr val="FFFFFF"/>
                </a:solidFill>
              </a:rPr>
              <a:t> </a:t>
            </a:r>
            <a:r>
              <a:rPr sz="2400" dirty="0">
                <a:solidFill>
                  <a:srgbClr val="FFFFFF"/>
                </a:solidFill>
                <a:latin typeface="Avenir Heavy"/>
                <a:ea typeface="Avenir Heavy"/>
                <a:cs typeface="Avenir Heavy"/>
                <a:sym typeface="Avenir Heavy"/>
              </a:rPr>
              <a:t>The People Powered Voice for a Better Community</a:t>
            </a:r>
            <a:r>
              <a:rPr sz="2400" dirty="0">
                <a:solidFill>
                  <a:srgbClr val="FFFFFF"/>
                </a:solidFill>
                <a:latin typeface="AppleGothic"/>
                <a:ea typeface="AppleGothic"/>
                <a:cs typeface="AppleGothic"/>
                <a:sym typeface="AppleGothic"/>
              </a:rPr>
              <a:t> </a:t>
            </a:r>
            <a:r>
              <a:rPr dirty="0">
                <a:solidFill>
                  <a:srgbClr val="000000"/>
                </a:solidFill>
              </a:rPr>
              <a:t>       </a:t>
            </a:r>
            <a:r>
              <a:rPr dirty="0">
                <a:solidFill>
                  <a:srgbClr val="4F8F00"/>
                </a:solidFill>
              </a:rPr>
              <a:t>        </a:t>
            </a:r>
          </a:p>
        </p:txBody>
      </p:sp>
      <p:sp>
        <p:nvSpPr>
          <p:cNvPr id="2" name="TextBox 1">
            <a:extLst>
              <a:ext uri="{FF2B5EF4-FFF2-40B4-BE49-F238E27FC236}">
                <a16:creationId xmlns:a16="http://schemas.microsoft.com/office/drawing/2014/main" id="{27E893C7-E344-430B-A714-934F30B065C7}"/>
              </a:ext>
            </a:extLst>
          </p:cNvPr>
          <p:cNvSpPr txBox="1"/>
          <p:nvPr/>
        </p:nvSpPr>
        <p:spPr>
          <a:xfrm>
            <a:off x="4572000" y="2619307"/>
            <a:ext cx="3312160" cy="3785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DIVERSITY, EQUITY, INCLUSION AND JUSTICE COMMITTEE	</a:t>
            </a:r>
          </a:p>
          <a:p>
            <a:pPr marL="346075" marR="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mn-lt"/>
                <a:ea typeface="+mn-ea"/>
                <a:cs typeface="+mn-cs"/>
                <a:sym typeface="Calibri"/>
              </a:rPr>
              <a:t>Maggie Mund, Chair</a:t>
            </a:r>
          </a:p>
          <a:p>
            <a:pPr marL="346075" marR="0" algn="l" defTabSz="914400" rtl="0" fontAlgn="auto" latinLnBrk="0" hangingPunct="0">
              <a:lnSpc>
                <a:spcPct val="100000"/>
              </a:lnSpc>
              <a:spcBef>
                <a:spcPts val="0"/>
              </a:spcBef>
              <a:spcAft>
                <a:spcPts val="0"/>
              </a:spcAft>
              <a:buClrTx/>
              <a:buSzTx/>
              <a:buFontTx/>
              <a:buNone/>
              <a:tabLst/>
            </a:pPr>
            <a:r>
              <a:rPr lang="en-US" sz="1600" dirty="0"/>
              <a:t>Jared </a:t>
            </a:r>
            <a:r>
              <a:rPr lang="en-US" sz="1600" dirty="0" err="1"/>
              <a:t>Gluskin</a:t>
            </a:r>
            <a:endParaRPr lang="en-US" sz="1600" dirty="0"/>
          </a:p>
          <a:p>
            <a:pPr marL="346075" marR="0" algn="l" defTabSz="914400" rtl="0" fontAlgn="auto" latinLnBrk="0" hangingPunct="0">
              <a:lnSpc>
                <a:spcPct val="100000"/>
              </a:lnSpc>
              <a:spcBef>
                <a:spcPts val="0"/>
              </a:spcBef>
              <a:spcAft>
                <a:spcPts val="0"/>
              </a:spcAft>
              <a:buClrTx/>
              <a:buSzTx/>
              <a:buFontTx/>
              <a:buNone/>
              <a:tabLst/>
            </a:pPr>
            <a:r>
              <a:rPr lang="en-US" sz="1600" dirty="0"/>
              <a:t>Barbara Halpern</a:t>
            </a:r>
          </a:p>
          <a:p>
            <a:pPr marL="346075" marR="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mn-lt"/>
                <a:ea typeface="+mn-ea"/>
                <a:cs typeface="+mn-cs"/>
                <a:sym typeface="Calibri"/>
              </a:rPr>
              <a:t>Ryan </a:t>
            </a:r>
            <a:r>
              <a:rPr kumimoji="0" lang="en-US" sz="1600" b="0" i="0" u="none" strike="noStrike" cap="none" spc="0" normalizeH="0" baseline="0" dirty="0" err="1">
                <a:ln>
                  <a:noFill/>
                </a:ln>
                <a:solidFill>
                  <a:srgbClr val="000000"/>
                </a:solidFill>
                <a:effectLst/>
                <a:uFillTx/>
                <a:latin typeface="+mn-lt"/>
                <a:ea typeface="+mn-ea"/>
                <a:cs typeface="+mn-cs"/>
                <a:sym typeface="Calibri"/>
              </a:rPr>
              <a:t>Muholland</a:t>
            </a:r>
            <a:endParaRPr kumimoji="0" lang="en-US" sz="1600" b="0" i="0" u="none" strike="noStrike" cap="none" spc="0" normalizeH="0" baseline="0" dirty="0">
              <a:ln>
                <a:noFill/>
              </a:ln>
              <a:solidFill>
                <a:srgbClr val="000000"/>
              </a:solidFill>
              <a:effectLst/>
              <a:uFillTx/>
              <a:latin typeface="+mn-lt"/>
              <a:ea typeface="+mn-ea"/>
              <a:cs typeface="+mn-cs"/>
              <a:sym typeface="Calibri"/>
            </a:endParaRPr>
          </a:p>
          <a:p>
            <a:pPr marL="346075" marR="0" algn="l" defTabSz="914400" rtl="0" fontAlgn="auto" latinLnBrk="0" hangingPunct="0">
              <a:lnSpc>
                <a:spcPct val="100000"/>
              </a:lnSpc>
              <a:spcBef>
                <a:spcPts val="0"/>
              </a:spcBef>
              <a:spcAft>
                <a:spcPts val="0"/>
              </a:spcAft>
              <a:buClrTx/>
              <a:buSzTx/>
              <a:buFontTx/>
              <a:buNone/>
              <a:tabLst/>
            </a:pPr>
            <a:r>
              <a:rPr lang="en-US" sz="1600" dirty="0"/>
              <a:t>Travis Oliver, Managing Director</a:t>
            </a:r>
          </a:p>
          <a:p>
            <a:pPr marL="346075" marR="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mn-lt"/>
                <a:ea typeface="+mn-ea"/>
                <a:cs typeface="+mn-cs"/>
                <a:sym typeface="Calibri"/>
              </a:rPr>
              <a:t>Rick </a:t>
            </a:r>
            <a:r>
              <a:rPr kumimoji="0" lang="en-US" sz="1600" b="0" i="0" u="none" strike="noStrike" cap="none" spc="0" normalizeH="0" baseline="0" dirty="0" err="1">
                <a:ln>
                  <a:noFill/>
                </a:ln>
                <a:solidFill>
                  <a:srgbClr val="000000"/>
                </a:solidFill>
                <a:effectLst/>
                <a:uFillTx/>
                <a:latin typeface="+mn-lt"/>
                <a:ea typeface="+mn-ea"/>
                <a:cs typeface="+mn-cs"/>
                <a:sym typeface="Calibri"/>
              </a:rPr>
              <a:t>Speizmann</a:t>
            </a:r>
            <a:endParaRPr kumimoji="0" lang="en-US" sz="16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en-US" sz="2400" dirty="0"/>
          </a:p>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BOARD REPORT:  12/14/2021</a:t>
            </a:r>
          </a:p>
        </p:txBody>
      </p:sp>
      <p:pic>
        <p:nvPicPr>
          <p:cNvPr id="4" name="Picture 3" descr="A picture containing grass, tree, outdoor, person&#10;&#10;Description automatically generated">
            <a:extLst>
              <a:ext uri="{FF2B5EF4-FFF2-40B4-BE49-F238E27FC236}">
                <a16:creationId xmlns:a16="http://schemas.microsoft.com/office/drawing/2014/main" id="{90A74245-C400-4FDF-9B14-2AE3E5E11B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858620"/>
            <a:ext cx="3546088" cy="1996448"/>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95"/>
                                        </p:tgtEl>
                                        <p:attrNameLst>
                                          <p:attrName>style.visibility</p:attrName>
                                        </p:attrNameLst>
                                      </p:cBhvr>
                                      <p:to>
                                        <p:strVal val="visible"/>
                                      </p:to>
                                    </p:set>
                                    <p:anim calcmode="lin" valueType="num">
                                      <p:cBhvr>
                                        <p:cTn id="7" dur="900" fill="hold"/>
                                        <p:tgtEl>
                                          <p:spTgt spid="95"/>
                                        </p:tgtEl>
                                        <p:attrNameLst>
                                          <p:attrName>ppt_w</p:attrName>
                                        </p:attrNameLst>
                                      </p:cBhvr>
                                      <p:tavLst>
                                        <p:tav tm="0">
                                          <p:val>
                                            <p:fltVal val="0"/>
                                          </p:val>
                                        </p:tav>
                                        <p:tav tm="100000">
                                          <p:val>
                                            <p:strVal val="#ppt_w"/>
                                          </p:val>
                                        </p:tav>
                                      </p:tavLst>
                                    </p:anim>
                                    <p:anim calcmode="lin" valueType="num">
                                      <p:cBhvr>
                                        <p:cTn id="8" dur="900" fill="hold"/>
                                        <p:tgtEl>
                                          <p:spTgt spid="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94" name="Picture 2" descr="Picture 2"/>
          <p:cNvPicPr>
            <a:picLocks noChangeAspect="1"/>
          </p:cNvPicPr>
          <p:nvPr/>
        </p:nvPicPr>
        <p:blipFill>
          <a:blip r:embed="rId2"/>
          <a:srcRect t="1915" b="2355"/>
          <a:stretch>
            <a:fillRect/>
          </a:stretch>
        </p:blipFill>
        <p:spPr>
          <a:xfrm>
            <a:off x="410902" y="286934"/>
            <a:ext cx="1716961" cy="1285551"/>
          </a:xfrm>
          <a:prstGeom prst="rect">
            <a:avLst/>
          </a:prstGeom>
          <a:ln w="12700">
            <a:miter lim="400000"/>
          </a:ln>
        </p:spPr>
      </p:pic>
      <p:sp>
        <p:nvSpPr>
          <p:cNvPr id="2" name="TextBox 1">
            <a:extLst>
              <a:ext uri="{FF2B5EF4-FFF2-40B4-BE49-F238E27FC236}">
                <a16:creationId xmlns:a16="http://schemas.microsoft.com/office/drawing/2014/main" id="{27E893C7-E344-430B-A714-934F30B065C7}"/>
              </a:ext>
            </a:extLst>
          </p:cNvPr>
          <p:cNvSpPr txBox="1"/>
          <p:nvPr/>
        </p:nvSpPr>
        <p:spPr>
          <a:xfrm>
            <a:off x="233928" y="1999380"/>
            <a:ext cx="3312160" cy="2308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DIVERSITY, EQUITY, INCLUSION AND JUSTICE COMMITTEE	</a:t>
            </a:r>
          </a:p>
          <a:p>
            <a:pPr marL="0" marR="0" indent="0" algn="l" defTabSz="914400" rtl="0" fontAlgn="auto" latinLnBrk="0" hangingPunct="0">
              <a:lnSpc>
                <a:spcPct val="100000"/>
              </a:lnSpc>
              <a:spcBef>
                <a:spcPts val="0"/>
              </a:spcBef>
              <a:spcAft>
                <a:spcPts val="0"/>
              </a:spcAft>
              <a:buClrTx/>
              <a:buSzTx/>
              <a:buFontTx/>
              <a:buNone/>
              <a:tabLst/>
            </a:pPr>
            <a:endParaRPr lang="en-US" sz="2400" dirty="0"/>
          </a:p>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BOARD REPORT:  12/14/2021</a:t>
            </a:r>
          </a:p>
        </p:txBody>
      </p:sp>
      <p:pic>
        <p:nvPicPr>
          <p:cNvPr id="4" name="Picture 3" descr="A picture containing grass, tree, outdoor, person&#10;&#10;Description automatically generated">
            <a:extLst>
              <a:ext uri="{FF2B5EF4-FFF2-40B4-BE49-F238E27FC236}">
                <a16:creationId xmlns:a16="http://schemas.microsoft.com/office/drawing/2014/main" id="{90A74245-C400-4FDF-9B14-2AE3E5E11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58620"/>
            <a:ext cx="3546088" cy="1996448"/>
          </a:xfrm>
          <a:prstGeom prst="rect">
            <a:avLst/>
          </a:prstGeom>
        </p:spPr>
      </p:pic>
      <p:sp>
        <p:nvSpPr>
          <p:cNvPr id="3" name="TextBox 2">
            <a:extLst>
              <a:ext uri="{FF2B5EF4-FFF2-40B4-BE49-F238E27FC236}">
                <a16:creationId xmlns:a16="http://schemas.microsoft.com/office/drawing/2014/main" id="{468B8AC8-4386-4283-A8F9-C7444CF0E56C}"/>
              </a:ext>
            </a:extLst>
          </p:cNvPr>
          <p:cNvSpPr txBox="1"/>
          <p:nvPr/>
        </p:nvSpPr>
        <p:spPr>
          <a:xfrm>
            <a:off x="4471639" y="429720"/>
            <a:ext cx="3818921" cy="67403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u="sng" dirty="0"/>
              <a:t>Advocacy</a:t>
            </a:r>
          </a:p>
          <a:p>
            <a:pPr marL="0" marR="0" indent="0" algn="l" defTabSz="914400" rtl="0" fontAlgn="auto" latinLnBrk="0" hangingPunct="0">
              <a:lnSpc>
                <a:spcPct val="100000"/>
              </a:lnSpc>
              <a:spcBef>
                <a:spcPts val="0"/>
              </a:spcBef>
              <a:spcAft>
                <a:spcPts val="0"/>
              </a:spcAft>
              <a:buClrTx/>
              <a:buSzTx/>
              <a:buFontTx/>
              <a:buNone/>
              <a:tabLst/>
            </a:pPr>
            <a:endParaRPr lang="en-US" dirty="0"/>
          </a:p>
          <a:p>
            <a:r>
              <a:rPr lang="en-US" dirty="0"/>
              <a:t>CCRA Small Business Investment Fund</a:t>
            </a:r>
          </a:p>
          <a:p>
            <a:endParaRPr lang="en-US" dirty="0"/>
          </a:p>
          <a:p>
            <a:r>
              <a:rPr lang="en-US" dirty="0"/>
              <a:t>Provide low-interest loans and social capital to qualified, under-resourced entrepreneurs in order to co-create a more equitable, compassionate, sustainable, and vibrant local economy in Center City.</a:t>
            </a:r>
          </a:p>
          <a:p>
            <a:endParaRPr lang="en-US" dirty="0"/>
          </a:p>
          <a:p>
            <a:endParaRPr lang="en-US" dirty="0"/>
          </a:p>
          <a:p>
            <a:endParaRPr lang="en-US" dirty="0"/>
          </a:p>
          <a:p>
            <a:r>
              <a:rPr lang="en-US" dirty="0"/>
              <a:t>Potential Partners</a:t>
            </a:r>
          </a:p>
          <a:p>
            <a:r>
              <a:rPr lang="en-US" dirty="0"/>
              <a:t>include </a:t>
            </a:r>
          </a:p>
          <a:p>
            <a:pPr marL="285750" indent="-285750">
              <a:buFont typeface="Arial" panose="020B0604020202020204" pitchFamily="34" charset="0"/>
              <a:buChar char="•"/>
            </a:pPr>
            <a:r>
              <a:rPr lang="en-US" dirty="0"/>
              <a:t>The Enterprise Center </a:t>
            </a:r>
          </a:p>
          <a:p>
            <a:pPr marL="285750" indent="-285750">
              <a:buFont typeface="Arial" panose="020B0604020202020204" pitchFamily="34" charset="0"/>
              <a:buChar char="•"/>
            </a:pPr>
            <a:r>
              <a:rPr lang="en-US" dirty="0"/>
              <a:t>The African American Chamber of Commerce</a:t>
            </a:r>
          </a:p>
          <a:p>
            <a:pPr marL="285750" indent="-285750">
              <a:buFont typeface="Arial" panose="020B0604020202020204" pitchFamily="34" charset="0"/>
              <a:buChar char="•"/>
            </a:pPr>
            <a:r>
              <a:rPr lang="en-US" dirty="0"/>
              <a:t>Urban Affairs Coalition</a:t>
            </a:r>
          </a:p>
          <a:p>
            <a:pPr marL="285750" indent="-285750">
              <a:buFont typeface="Arial" panose="020B0604020202020204" pitchFamily="34" charset="0"/>
              <a:buChar char="•"/>
            </a:pPr>
            <a:r>
              <a:rPr lang="en-US" dirty="0"/>
              <a:t>The Philadelphia Foundation </a:t>
            </a:r>
            <a:r>
              <a:rPr lang="en-US"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6" name="Picture 5" descr="A picture containing person&#10;&#10;Description automatically generated">
            <a:extLst>
              <a:ext uri="{FF2B5EF4-FFF2-40B4-BE49-F238E27FC236}">
                <a16:creationId xmlns:a16="http://schemas.microsoft.com/office/drawing/2014/main" id="{318DEF28-0799-4602-883A-D60A674E4B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1099" y="2997201"/>
            <a:ext cx="2692400" cy="1538514"/>
          </a:xfrm>
          <a:prstGeom prst="rect">
            <a:avLst/>
          </a:prstGeom>
        </p:spPr>
      </p:pic>
    </p:spTree>
    <p:extLst>
      <p:ext uri="{BB962C8B-B14F-4D97-AF65-F5344CB8AC3E}">
        <p14:creationId xmlns:p14="http://schemas.microsoft.com/office/powerpoint/2010/main" val="191755379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94" name="Picture 2" descr="Picture 2"/>
          <p:cNvPicPr>
            <a:picLocks noChangeAspect="1"/>
          </p:cNvPicPr>
          <p:nvPr/>
        </p:nvPicPr>
        <p:blipFill>
          <a:blip r:embed="rId2"/>
          <a:srcRect t="1915" b="2355"/>
          <a:stretch>
            <a:fillRect/>
          </a:stretch>
        </p:blipFill>
        <p:spPr>
          <a:xfrm>
            <a:off x="410902" y="286934"/>
            <a:ext cx="1716961" cy="1285551"/>
          </a:xfrm>
          <a:prstGeom prst="rect">
            <a:avLst/>
          </a:prstGeom>
          <a:ln w="12700">
            <a:miter lim="400000"/>
          </a:ln>
        </p:spPr>
      </p:pic>
      <p:sp>
        <p:nvSpPr>
          <p:cNvPr id="2" name="TextBox 1">
            <a:extLst>
              <a:ext uri="{FF2B5EF4-FFF2-40B4-BE49-F238E27FC236}">
                <a16:creationId xmlns:a16="http://schemas.microsoft.com/office/drawing/2014/main" id="{27E893C7-E344-430B-A714-934F30B065C7}"/>
              </a:ext>
            </a:extLst>
          </p:cNvPr>
          <p:cNvSpPr txBox="1"/>
          <p:nvPr/>
        </p:nvSpPr>
        <p:spPr>
          <a:xfrm>
            <a:off x="233928" y="1999380"/>
            <a:ext cx="3312160" cy="2308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DIVERSITY, EQUITY, INCLUSION AND JUSTICE COMMITTEE	</a:t>
            </a:r>
          </a:p>
          <a:p>
            <a:pPr marL="0" marR="0" indent="0" algn="l" defTabSz="914400" rtl="0" fontAlgn="auto" latinLnBrk="0" hangingPunct="0">
              <a:lnSpc>
                <a:spcPct val="100000"/>
              </a:lnSpc>
              <a:spcBef>
                <a:spcPts val="0"/>
              </a:spcBef>
              <a:spcAft>
                <a:spcPts val="0"/>
              </a:spcAft>
              <a:buClrTx/>
              <a:buSzTx/>
              <a:buFontTx/>
              <a:buNone/>
              <a:tabLst/>
            </a:pPr>
            <a:endParaRPr lang="en-US" sz="2400" dirty="0"/>
          </a:p>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BOARD REPORT:  12/14/2021</a:t>
            </a:r>
          </a:p>
        </p:txBody>
      </p:sp>
      <p:pic>
        <p:nvPicPr>
          <p:cNvPr id="4" name="Picture 3" descr="A picture containing grass, tree, outdoor, person&#10;&#10;Description automatically generated">
            <a:extLst>
              <a:ext uri="{FF2B5EF4-FFF2-40B4-BE49-F238E27FC236}">
                <a16:creationId xmlns:a16="http://schemas.microsoft.com/office/drawing/2014/main" id="{90A74245-C400-4FDF-9B14-2AE3E5E11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58620"/>
            <a:ext cx="3546088" cy="1996448"/>
          </a:xfrm>
          <a:prstGeom prst="rect">
            <a:avLst/>
          </a:prstGeom>
        </p:spPr>
      </p:pic>
      <p:sp>
        <p:nvSpPr>
          <p:cNvPr id="3" name="TextBox 2">
            <a:extLst>
              <a:ext uri="{FF2B5EF4-FFF2-40B4-BE49-F238E27FC236}">
                <a16:creationId xmlns:a16="http://schemas.microsoft.com/office/drawing/2014/main" id="{468B8AC8-4386-4283-A8F9-C7444CF0E56C}"/>
              </a:ext>
            </a:extLst>
          </p:cNvPr>
          <p:cNvSpPr txBox="1"/>
          <p:nvPr/>
        </p:nvSpPr>
        <p:spPr>
          <a:xfrm>
            <a:off x="4471639" y="670561"/>
            <a:ext cx="4164361" cy="5632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sng" strike="noStrike" cap="none" spc="0" normalizeH="0" baseline="0" dirty="0">
                <a:ln>
                  <a:noFill/>
                </a:ln>
                <a:solidFill>
                  <a:srgbClr val="000000"/>
                </a:solidFill>
                <a:effectLst/>
                <a:uFillTx/>
                <a:latin typeface="+mn-lt"/>
                <a:ea typeface="+mn-ea"/>
                <a:cs typeface="+mn-cs"/>
                <a:sym typeface="Calibri"/>
              </a:rPr>
              <a:t>Why Now?</a:t>
            </a: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r>
              <a:rPr lang="en-US" dirty="0"/>
              <a:t>“Two hundred fifty </a:t>
            </a:r>
          </a:p>
          <a:p>
            <a:pPr marL="0" marR="0" indent="0" algn="l" defTabSz="914400" rtl="0" fontAlgn="auto" latinLnBrk="0" hangingPunct="0">
              <a:lnSpc>
                <a:spcPct val="100000"/>
              </a:lnSpc>
              <a:spcBef>
                <a:spcPts val="0"/>
              </a:spcBef>
              <a:spcAft>
                <a:spcPts val="0"/>
              </a:spcAft>
              <a:buClrTx/>
              <a:buSzTx/>
              <a:buFontTx/>
              <a:buNone/>
              <a:tabLst/>
            </a:pPr>
            <a:r>
              <a:rPr lang="en-US" dirty="0"/>
              <a:t>years of slavery. </a:t>
            </a: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r>
              <a:rPr lang="en-US" dirty="0"/>
              <a:t>Ninety years of Jim </a:t>
            </a:r>
          </a:p>
          <a:p>
            <a:pPr marL="0" marR="0" indent="0" algn="l" defTabSz="914400" rtl="0" fontAlgn="auto" latinLnBrk="0" hangingPunct="0">
              <a:lnSpc>
                <a:spcPct val="100000"/>
              </a:lnSpc>
              <a:spcBef>
                <a:spcPts val="0"/>
              </a:spcBef>
              <a:spcAft>
                <a:spcPts val="0"/>
              </a:spcAft>
              <a:buClrTx/>
              <a:buSzTx/>
              <a:buFontTx/>
              <a:buNone/>
              <a:tabLst/>
            </a:pPr>
            <a:r>
              <a:rPr lang="en-US" dirty="0"/>
              <a:t>Crow.  </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Sixty years of separate </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but equal </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Thirty-five years of racist housing policy.  </a:t>
            </a: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Until we reckon with our compounding moral debts, America will never be whole.”  </a:t>
            </a: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dirty="0"/>
              <a:t>Ta-Nehisi Coates</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10" name="Picture 9" descr="A statue of a person&#10;&#10;Description automatically generated with medium confidence">
            <a:extLst>
              <a:ext uri="{FF2B5EF4-FFF2-40B4-BE49-F238E27FC236}">
                <a16:creationId xmlns:a16="http://schemas.microsoft.com/office/drawing/2014/main" id="{DC732642-08F8-4AD1-8B34-C30ECB3167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356071" y="440915"/>
            <a:ext cx="3017520" cy="2263140"/>
          </a:xfrm>
          <a:prstGeom prst="rect">
            <a:avLst/>
          </a:prstGeom>
        </p:spPr>
      </p:pic>
    </p:spTree>
    <p:extLst>
      <p:ext uri="{BB962C8B-B14F-4D97-AF65-F5344CB8AC3E}">
        <p14:creationId xmlns:p14="http://schemas.microsoft.com/office/powerpoint/2010/main" val="184830274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94" name="Picture 2" descr="Picture 2"/>
          <p:cNvPicPr>
            <a:picLocks noChangeAspect="1"/>
          </p:cNvPicPr>
          <p:nvPr/>
        </p:nvPicPr>
        <p:blipFill>
          <a:blip r:embed="rId2"/>
          <a:srcRect t="1915" b="2355"/>
          <a:stretch>
            <a:fillRect/>
          </a:stretch>
        </p:blipFill>
        <p:spPr>
          <a:xfrm>
            <a:off x="410902" y="286934"/>
            <a:ext cx="1716961" cy="1285551"/>
          </a:xfrm>
          <a:prstGeom prst="rect">
            <a:avLst/>
          </a:prstGeom>
          <a:ln w="12700">
            <a:miter lim="400000"/>
          </a:ln>
        </p:spPr>
      </p:pic>
      <p:sp>
        <p:nvSpPr>
          <p:cNvPr id="2" name="TextBox 1">
            <a:extLst>
              <a:ext uri="{FF2B5EF4-FFF2-40B4-BE49-F238E27FC236}">
                <a16:creationId xmlns:a16="http://schemas.microsoft.com/office/drawing/2014/main" id="{27E893C7-E344-430B-A714-934F30B065C7}"/>
              </a:ext>
            </a:extLst>
          </p:cNvPr>
          <p:cNvSpPr txBox="1"/>
          <p:nvPr/>
        </p:nvSpPr>
        <p:spPr>
          <a:xfrm>
            <a:off x="233928" y="1999380"/>
            <a:ext cx="3312160" cy="2308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DIVERSITY, EQUITY, INCLUSION AND JUSTICE COMMITTEE	</a:t>
            </a:r>
          </a:p>
          <a:p>
            <a:pPr marL="0" marR="0" indent="0" algn="l" defTabSz="914400" rtl="0" fontAlgn="auto" latinLnBrk="0" hangingPunct="0">
              <a:lnSpc>
                <a:spcPct val="100000"/>
              </a:lnSpc>
              <a:spcBef>
                <a:spcPts val="0"/>
              </a:spcBef>
              <a:spcAft>
                <a:spcPts val="0"/>
              </a:spcAft>
              <a:buClrTx/>
              <a:buSzTx/>
              <a:buFontTx/>
              <a:buNone/>
              <a:tabLst/>
            </a:pPr>
            <a:endParaRPr lang="en-US" sz="2400" dirty="0"/>
          </a:p>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BOARD REPORT:  12/14/2021</a:t>
            </a:r>
          </a:p>
        </p:txBody>
      </p:sp>
      <p:pic>
        <p:nvPicPr>
          <p:cNvPr id="4" name="Picture 3" descr="A picture containing grass, tree, outdoor, person&#10;&#10;Description automatically generated">
            <a:extLst>
              <a:ext uri="{FF2B5EF4-FFF2-40B4-BE49-F238E27FC236}">
                <a16:creationId xmlns:a16="http://schemas.microsoft.com/office/drawing/2014/main" id="{90A74245-C400-4FDF-9B14-2AE3E5E11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58620"/>
            <a:ext cx="3546088" cy="1996448"/>
          </a:xfrm>
          <a:prstGeom prst="rect">
            <a:avLst/>
          </a:prstGeom>
        </p:spPr>
      </p:pic>
      <p:sp>
        <p:nvSpPr>
          <p:cNvPr id="3" name="TextBox 2">
            <a:extLst>
              <a:ext uri="{FF2B5EF4-FFF2-40B4-BE49-F238E27FC236}">
                <a16:creationId xmlns:a16="http://schemas.microsoft.com/office/drawing/2014/main" id="{468B8AC8-4386-4283-A8F9-C7444CF0E56C}"/>
              </a:ext>
            </a:extLst>
          </p:cNvPr>
          <p:cNvSpPr txBox="1"/>
          <p:nvPr/>
        </p:nvSpPr>
        <p:spPr>
          <a:xfrm>
            <a:off x="4471639" y="429721"/>
            <a:ext cx="4052601" cy="50976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u="sng" dirty="0"/>
              <a:t>Implementation Steps</a:t>
            </a:r>
          </a:p>
          <a:p>
            <a:pPr marL="0" marR="0" indent="0" algn="l" defTabSz="914400" rtl="0" fontAlgn="auto" latinLnBrk="0" hangingPunct="0">
              <a:lnSpc>
                <a:spcPct val="100000"/>
              </a:lnSpc>
              <a:spcBef>
                <a:spcPts val="0"/>
              </a:spcBef>
              <a:spcAft>
                <a:spcPts val="0"/>
              </a:spcAft>
              <a:buClrTx/>
              <a:buSzTx/>
              <a:buFontTx/>
              <a:buNone/>
              <a:tabLst/>
            </a:pPr>
            <a:endParaRPr lang="en-US" dirty="0"/>
          </a:p>
          <a:p>
            <a:r>
              <a:rPr lang="en-US" dirty="0"/>
              <a:t>1.  CCRA Social Media Promotions</a:t>
            </a:r>
          </a:p>
          <a:p>
            <a:endParaRPr lang="en-US" dirty="0"/>
          </a:p>
          <a:p>
            <a:pPr marL="284163" indent="-284163"/>
            <a:r>
              <a:rPr lang="en-US" dirty="0"/>
              <a:t>2.  Sense in the City – a Zoom discussion series in partnership with the Philadelphia Ethical Society</a:t>
            </a:r>
          </a:p>
          <a:p>
            <a:endParaRPr lang="en-US" dirty="0"/>
          </a:p>
          <a:p>
            <a:pPr marL="342900" indent="-342900">
              <a:buAutoNum type="arabicPeriod" startAt="3"/>
            </a:pPr>
            <a:r>
              <a:rPr lang="en-US" dirty="0"/>
              <a:t>Partnership with the Freire Charter School</a:t>
            </a:r>
          </a:p>
          <a:p>
            <a:pPr marL="342900" indent="-342900">
              <a:buAutoNum type="arabicPeriod" startAt="3"/>
            </a:pPr>
            <a:endParaRPr lang="en-US" dirty="0"/>
          </a:p>
          <a:p>
            <a:pPr marL="342900" indent="-342900">
              <a:buAutoNum type="arabicPeriod" startAt="3"/>
            </a:pPr>
            <a:r>
              <a:rPr lang="en-US" dirty="0"/>
              <a:t>CCRA  Small Business Investment Fund</a:t>
            </a:r>
          </a:p>
          <a:p>
            <a:pPr marL="285750" indent="-285750">
              <a:buFont typeface="Arial" panose="020B0604020202020204" pitchFamily="34" charset="0"/>
              <a:buChar char="•"/>
            </a:pPr>
            <a:endParaRPr lang="en-US"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10471659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94" name="Picture 2" descr="Picture 2"/>
          <p:cNvPicPr>
            <a:picLocks noChangeAspect="1"/>
          </p:cNvPicPr>
          <p:nvPr/>
        </p:nvPicPr>
        <p:blipFill>
          <a:blip r:embed="rId2"/>
          <a:srcRect t="1915" b="2355"/>
          <a:stretch>
            <a:fillRect/>
          </a:stretch>
        </p:blipFill>
        <p:spPr>
          <a:xfrm>
            <a:off x="410902" y="286934"/>
            <a:ext cx="1716961" cy="1285551"/>
          </a:xfrm>
          <a:prstGeom prst="rect">
            <a:avLst/>
          </a:prstGeom>
          <a:ln w="12700">
            <a:miter lim="400000"/>
          </a:ln>
        </p:spPr>
      </p:pic>
      <p:sp>
        <p:nvSpPr>
          <p:cNvPr id="95" name="Rectangle 1"/>
          <p:cNvSpPr txBox="1"/>
          <p:nvPr/>
        </p:nvSpPr>
        <p:spPr>
          <a:xfrm>
            <a:off x="410902" y="1572485"/>
            <a:ext cx="6860020" cy="461661"/>
          </a:xfrm>
          <a:prstGeom prst="rect">
            <a:avLst/>
          </a:prstGeom>
          <a:blipFill>
            <a:blip r:embed="rId3"/>
          </a:blipFill>
          <a:ln w="25400">
            <a:solidFill>
              <a:srgbClr val="0D0D0D"/>
            </a:solidFill>
            <a:miter lim="400000"/>
          </a:ln>
          <a:effectLst>
            <a:outerShdw blurRad="190500" dist="8455"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a:solidFill>
                  <a:srgbClr val="0D0D0D"/>
                </a:solidFill>
              </a:defRPr>
            </a:pPr>
            <a:r>
              <a:rPr dirty="0">
                <a:solidFill>
                  <a:srgbClr val="FFFFFF"/>
                </a:solidFill>
              </a:rPr>
              <a:t> </a:t>
            </a:r>
            <a:r>
              <a:rPr sz="2400" dirty="0">
                <a:solidFill>
                  <a:srgbClr val="FFFFFF"/>
                </a:solidFill>
                <a:latin typeface="Avenir Heavy"/>
                <a:ea typeface="Avenir Heavy"/>
                <a:cs typeface="Avenir Heavy"/>
                <a:sym typeface="Avenir Heavy"/>
              </a:rPr>
              <a:t>The People Powered Voice for a Better Community</a:t>
            </a:r>
            <a:r>
              <a:rPr sz="2400" dirty="0">
                <a:solidFill>
                  <a:srgbClr val="FFFFFF"/>
                </a:solidFill>
                <a:latin typeface="AppleGothic"/>
                <a:ea typeface="AppleGothic"/>
                <a:cs typeface="AppleGothic"/>
                <a:sym typeface="AppleGothic"/>
              </a:rPr>
              <a:t> </a:t>
            </a:r>
            <a:r>
              <a:rPr dirty="0">
                <a:solidFill>
                  <a:srgbClr val="000000"/>
                </a:solidFill>
              </a:rPr>
              <a:t>       </a:t>
            </a:r>
            <a:r>
              <a:rPr dirty="0">
                <a:solidFill>
                  <a:srgbClr val="4F8F00"/>
                </a:solidFill>
              </a:rPr>
              <a:t>        </a:t>
            </a:r>
          </a:p>
        </p:txBody>
      </p:sp>
      <p:sp>
        <p:nvSpPr>
          <p:cNvPr id="2" name="TextBox 1">
            <a:extLst>
              <a:ext uri="{FF2B5EF4-FFF2-40B4-BE49-F238E27FC236}">
                <a16:creationId xmlns:a16="http://schemas.microsoft.com/office/drawing/2014/main" id="{27E893C7-E344-430B-A714-934F30B065C7}"/>
              </a:ext>
            </a:extLst>
          </p:cNvPr>
          <p:cNvSpPr txBox="1"/>
          <p:nvPr/>
        </p:nvSpPr>
        <p:spPr>
          <a:xfrm>
            <a:off x="4690700" y="2843549"/>
            <a:ext cx="3312160" cy="2677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RESOLUTION OF SUPPORT</a:t>
            </a:r>
          </a:p>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sz="2400" dirty="0"/>
              <a:t>THAT CCRA CONTINUE TO ADVANCE THE DEIJ AGENDA PRESENTED ON 12/14/2021</a:t>
            </a:r>
            <a:endParaRPr kumimoji="0" lang="en-US" sz="2400" b="0" i="0" u="none" strike="noStrike" cap="none" spc="0" normalizeH="0" baseline="0" dirty="0">
              <a:ln>
                <a:noFill/>
              </a:ln>
              <a:solidFill>
                <a:srgbClr val="000000"/>
              </a:solidFill>
              <a:effectLst/>
              <a:uFillTx/>
              <a:latin typeface="+mn-lt"/>
              <a:ea typeface="+mn-ea"/>
              <a:cs typeface="+mn-cs"/>
              <a:sym typeface="Calibri"/>
            </a:endParaRPr>
          </a:p>
        </p:txBody>
      </p:sp>
      <p:pic>
        <p:nvPicPr>
          <p:cNvPr id="4" name="Picture 3" descr="A picture containing grass, tree, outdoor, person&#10;&#10;Description automatically generated">
            <a:extLst>
              <a:ext uri="{FF2B5EF4-FFF2-40B4-BE49-F238E27FC236}">
                <a16:creationId xmlns:a16="http://schemas.microsoft.com/office/drawing/2014/main" id="{90A74245-C400-4FDF-9B14-2AE3E5E11B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858620"/>
            <a:ext cx="3546088" cy="1996448"/>
          </a:xfrm>
          <a:prstGeom prst="rect">
            <a:avLst/>
          </a:prstGeom>
        </p:spPr>
      </p:pic>
      <p:sp>
        <p:nvSpPr>
          <p:cNvPr id="8" name="TextBox 7">
            <a:extLst>
              <a:ext uri="{FF2B5EF4-FFF2-40B4-BE49-F238E27FC236}">
                <a16:creationId xmlns:a16="http://schemas.microsoft.com/office/drawing/2014/main" id="{BD9F6855-73D9-4C85-BDEC-C54A2723D093}"/>
              </a:ext>
            </a:extLst>
          </p:cNvPr>
          <p:cNvSpPr txBox="1"/>
          <p:nvPr/>
        </p:nvSpPr>
        <p:spPr>
          <a:xfrm>
            <a:off x="116964" y="2292223"/>
            <a:ext cx="3312160" cy="2308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DIVERSITY, EQUITY, INCLUSION AND JUSTICE COMMITTEE	</a:t>
            </a:r>
          </a:p>
          <a:p>
            <a:pPr marL="0" marR="0" indent="0" algn="l" defTabSz="914400" rtl="0" fontAlgn="auto" latinLnBrk="0" hangingPunct="0">
              <a:lnSpc>
                <a:spcPct val="100000"/>
              </a:lnSpc>
              <a:spcBef>
                <a:spcPts val="0"/>
              </a:spcBef>
              <a:spcAft>
                <a:spcPts val="0"/>
              </a:spcAft>
              <a:buClrTx/>
              <a:buSzTx/>
              <a:buFontTx/>
              <a:buNone/>
              <a:tabLst/>
            </a:pPr>
            <a:endParaRPr lang="en-US" sz="2400" dirty="0"/>
          </a:p>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BOARD REPORT:  12/14/2021</a:t>
            </a:r>
          </a:p>
        </p:txBody>
      </p:sp>
    </p:spTree>
    <p:extLst>
      <p:ext uri="{BB962C8B-B14F-4D97-AF65-F5344CB8AC3E}">
        <p14:creationId xmlns:p14="http://schemas.microsoft.com/office/powerpoint/2010/main" val="394376265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95"/>
                                        </p:tgtEl>
                                        <p:attrNameLst>
                                          <p:attrName>style.visibility</p:attrName>
                                        </p:attrNameLst>
                                      </p:cBhvr>
                                      <p:to>
                                        <p:strVal val="visible"/>
                                      </p:to>
                                    </p:set>
                                    <p:anim calcmode="lin" valueType="num">
                                      <p:cBhvr>
                                        <p:cTn id="7" dur="900" fill="hold"/>
                                        <p:tgtEl>
                                          <p:spTgt spid="95"/>
                                        </p:tgtEl>
                                        <p:attrNameLst>
                                          <p:attrName>ppt_w</p:attrName>
                                        </p:attrNameLst>
                                      </p:cBhvr>
                                      <p:tavLst>
                                        <p:tav tm="0">
                                          <p:val>
                                            <p:fltVal val="0"/>
                                          </p:val>
                                        </p:tav>
                                        <p:tav tm="100000">
                                          <p:val>
                                            <p:strVal val="#ppt_w"/>
                                          </p:val>
                                        </p:tav>
                                      </p:tavLst>
                                    </p:anim>
                                    <p:anim calcmode="lin" valueType="num">
                                      <p:cBhvr>
                                        <p:cTn id="8" dur="900" fill="hold"/>
                                        <p:tgtEl>
                                          <p:spTgt spid="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94" name="Picture 2" descr="Picture 2"/>
          <p:cNvPicPr>
            <a:picLocks noChangeAspect="1"/>
          </p:cNvPicPr>
          <p:nvPr/>
        </p:nvPicPr>
        <p:blipFill>
          <a:blip r:embed="rId2"/>
          <a:srcRect t="1915" b="2355"/>
          <a:stretch>
            <a:fillRect/>
          </a:stretch>
        </p:blipFill>
        <p:spPr>
          <a:xfrm>
            <a:off x="410902" y="286934"/>
            <a:ext cx="1716961" cy="1285551"/>
          </a:xfrm>
          <a:prstGeom prst="rect">
            <a:avLst/>
          </a:prstGeom>
          <a:ln w="12700">
            <a:miter lim="400000"/>
          </a:ln>
        </p:spPr>
      </p:pic>
      <p:sp>
        <p:nvSpPr>
          <p:cNvPr id="2" name="TextBox 1">
            <a:extLst>
              <a:ext uri="{FF2B5EF4-FFF2-40B4-BE49-F238E27FC236}">
                <a16:creationId xmlns:a16="http://schemas.microsoft.com/office/drawing/2014/main" id="{27E893C7-E344-430B-A714-934F30B065C7}"/>
              </a:ext>
            </a:extLst>
          </p:cNvPr>
          <p:cNvSpPr txBox="1"/>
          <p:nvPr/>
        </p:nvSpPr>
        <p:spPr>
          <a:xfrm>
            <a:off x="233928" y="1999380"/>
            <a:ext cx="3312160" cy="2308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DIVERSITY, EQUITY, INCLUSION AND JUSTICE COMMITTEE	</a:t>
            </a:r>
          </a:p>
          <a:p>
            <a:pPr marL="0" marR="0" indent="0" algn="l" defTabSz="914400" rtl="0" fontAlgn="auto" latinLnBrk="0" hangingPunct="0">
              <a:lnSpc>
                <a:spcPct val="100000"/>
              </a:lnSpc>
              <a:spcBef>
                <a:spcPts val="0"/>
              </a:spcBef>
              <a:spcAft>
                <a:spcPts val="0"/>
              </a:spcAft>
              <a:buClrTx/>
              <a:buSzTx/>
              <a:buFontTx/>
              <a:buNone/>
              <a:tabLst/>
            </a:pPr>
            <a:endParaRPr lang="en-US" sz="2400" dirty="0"/>
          </a:p>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BOARD REPORT:  12/14/2021</a:t>
            </a:r>
          </a:p>
        </p:txBody>
      </p:sp>
      <p:pic>
        <p:nvPicPr>
          <p:cNvPr id="4" name="Picture 3" descr="A picture containing grass, tree, outdoor, person&#10;&#10;Description automatically generated">
            <a:extLst>
              <a:ext uri="{FF2B5EF4-FFF2-40B4-BE49-F238E27FC236}">
                <a16:creationId xmlns:a16="http://schemas.microsoft.com/office/drawing/2014/main" id="{90A74245-C400-4FDF-9B14-2AE3E5E11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58620"/>
            <a:ext cx="3546088" cy="1996448"/>
          </a:xfrm>
          <a:prstGeom prst="rect">
            <a:avLst/>
          </a:prstGeom>
        </p:spPr>
      </p:pic>
      <p:sp>
        <p:nvSpPr>
          <p:cNvPr id="3" name="TextBox 2">
            <a:extLst>
              <a:ext uri="{FF2B5EF4-FFF2-40B4-BE49-F238E27FC236}">
                <a16:creationId xmlns:a16="http://schemas.microsoft.com/office/drawing/2014/main" id="{468B8AC8-4386-4283-A8F9-C7444CF0E56C}"/>
              </a:ext>
            </a:extLst>
          </p:cNvPr>
          <p:cNvSpPr txBox="1"/>
          <p:nvPr/>
        </p:nvSpPr>
        <p:spPr>
          <a:xfrm>
            <a:off x="4471639" y="914400"/>
            <a:ext cx="3642347" cy="4801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sng" strike="noStrike" cap="none" spc="0" normalizeH="0" baseline="0" dirty="0">
                <a:ln>
                  <a:noFill/>
                </a:ln>
                <a:solidFill>
                  <a:srgbClr val="000000"/>
                </a:solidFill>
                <a:effectLst/>
                <a:uFillTx/>
                <a:latin typeface="+mn-lt"/>
                <a:ea typeface="+mn-ea"/>
                <a:cs typeface="+mn-cs"/>
                <a:sym typeface="Calibri"/>
              </a:rPr>
              <a:t>What </a:t>
            </a:r>
            <a:r>
              <a:rPr lang="en-US" u="sng" dirty="0"/>
              <a:t>does CCRA’s emphasis on </a:t>
            </a:r>
            <a:r>
              <a:rPr kumimoji="0" lang="en-US" sz="1800" b="0" i="0" u="sng" strike="noStrike" cap="none" spc="0" normalizeH="0" baseline="0" dirty="0">
                <a:ln>
                  <a:noFill/>
                </a:ln>
                <a:solidFill>
                  <a:srgbClr val="000000"/>
                </a:solidFill>
                <a:effectLst/>
                <a:uFillTx/>
                <a:latin typeface="+mn-lt"/>
                <a:ea typeface="+mn-ea"/>
                <a:cs typeface="+mn-cs"/>
                <a:sym typeface="Calibri"/>
              </a:rPr>
              <a:t>DEIJ mean?</a:t>
            </a: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endParaRPr lang="en-US" dirty="0"/>
          </a:p>
          <a:p>
            <a:r>
              <a:rPr lang="en-US" dirty="0"/>
              <a:t>The purpose of CCRA’s DEIJ committee is to explore ways that CCRA can  provide meaningful voice and opportunities for those who have not equally enjoyed the benefits our community has experienced, including broader representation on our board and partnering with social justice organizations to implement change. </a:t>
            </a: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69527527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94" name="Picture 2" descr="Picture 2"/>
          <p:cNvPicPr>
            <a:picLocks noChangeAspect="1"/>
          </p:cNvPicPr>
          <p:nvPr/>
        </p:nvPicPr>
        <p:blipFill>
          <a:blip r:embed="rId2"/>
          <a:srcRect t="1915" b="2355"/>
          <a:stretch>
            <a:fillRect/>
          </a:stretch>
        </p:blipFill>
        <p:spPr>
          <a:xfrm>
            <a:off x="410902" y="286934"/>
            <a:ext cx="1716961" cy="1285551"/>
          </a:xfrm>
          <a:prstGeom prst="rect">
            <a:avLst/>
          </a:prstGeom>
          <a:ln w="12700">
            <a:miter lim="400000"/>
          </a:ln>
        </p:spPr>
      </p:pic>
      <p:sp>
        <p:nvSpPr>
          <p:cNvPr id="2" name="TextBox 1">
            <a:extLst>
              <a:ext uri="{FF2B5EF4-FFF2-40B4-BE49-F238E27FC236}">
                <a16:creationId xmlns:a16="http://schemas.microsoft.com/office/drawing/2014/main" id="{27E893C7-E344-430B-A714-934F30B065C7}"/>
              </a:ext>
            </a:extLst>
          </p:cNvPr>
          <p:cNvSpPr txBox="1"/>
          <p:nvPr/>
        </p:nvSpPr>
        <p:spPr>
          <a:xfrm>
            <a:off x="233928" y="1999380"/>
            <a:ext cx="3312160" cy="2308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DIVERSITY, EQUITY, INCLUSION AND JUSTICE COMMITTEE	</a:t>
            </a:r>
          </a:p>
          <a:p>
            <a:pPr marL="0" marR="0" indent="0" algn="l" defTabSz="914400" rtl="0" fontAlgn="auto" latinLnBrk="0" hangingPunct="0">
              <a:lnSpc>
                <a:spcPct val="100000"/>
              </a:lnSpc>
              <a:spcBef>
                <a:spcPts val="0"/>
              </a:spcBef>
              <a:spcAft>
                <a:spcPts val="0"/>
              </a:spcAft>
              <a:buClrTx/>
              <a:buSzTx/>
              <a:buFontTx/>
              <a:buNone/>
              <a:tabLst/>
            </a:pPr>
            <a:endParaRPr lang="en-US" sz="2400" dirty="0"/>
          </a:p>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BOARD REPORT:  12/14/2021</a:t>
            </a:r>
          </a:p>
        </p:txBody>
      </p:sp>
      <p:pic>
        <p:nvPicPr>
          <p:cNvPr id="4" name="Picture 3" descr="A picture containing grass, tree, outdoor, person&#10;&#10;Description automatically generated">
            <a:extLst>
              <a:ext uri="{FF2B5EF4-FFF2-40B4-BE49-F238E27FC236}">
                <a16:creationId xmlns:a16="http://schemas.microsoft.com/office/drawing/2014/main" id="{90A74245-C400-4FDF-9B14-2AE3E5E11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58620"/>
            <a:ext cx="3546088" cy="1996448"/>
          </a:xfrm>
          <a:prstGeom prst="rect">
            <a:avLst/>
          </a:prstGeom>
        </p:spPr>
      </p:pic>
      <p:sp>
        <p:nvSpPr>
          <p:cNvPr id="3" name="TextBox 2">
            <a:extLst>
              <a:ext uri="{FF2B5EF4-FFF2-40B4-BE49-F238E27FC236}">
                <a16:creationId xmlns:a16="http://schemas.microsoft.com/office/drawing/2014/main" id="{468B8AC8-4386-4283-A8F9-C7444CF0E56C}"/>
              </a:ext>
            </a:extLst>
          </p:cNvPr>
          <p:cNvSpPr txBox="1"/>
          <p:nvPr/>
        </p:nvSpPr>
        <p:spPr>
          <a:xfrm>
            <a:off x="4471639" y="429720"/>
            <a:ext cx="3879881" cy="53553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u="sng" dirty="0"/>
              <a:t>Why DEIJ and CCRA Now?</a:t>
            </a:r>
          </a:p>
          <a:p>
            <a:endParaRPr lang="en-US" dirty="0"/>
          </a:p>
          <a:p>
            <a:r>
              <a:rPr lang="en-US" dirty="0"/>
              <a:t>Anti-Black racism is manifested in the current social, economic and political marginalization of Black people in society, such as the lack of opportunities, lower socioeconomic status, higher unemployment, significant poverty rates and overrepresentation in the criminal justice system.</a:t>
            </a:r>
          </a:p>
          <a:p>
            <a:endParaRPr kumimoji="0" lang="en-US" sz="1800" b="0" i="0" u="none" strike="noStrike" cap="none" spc="0" normalizeH="0" baseline="0" dirty="0">
              <a:ln>
                <a:noFill/>
              </a:ln>
              <a:solidFill>
                <a:srgbClr val="000000"/>
              </a:solidFill>
              <a:effectLst/>
              <a:uFillTx/>
              <a:latin typeface="+mn-lt"/>
              <a:ea typeface="+mn-ea"/>
              <a:cs typeface="+mn-cs"/>
              <a:sym typeface="Calibri"/>
            </a:endParaRPr>
          </a:p>
          <a:p>
            <a:r>
              <a:rPr lang="en-US" dirty="0"/>
              <a:t>It is important to address anti-Black racism because it is the root cause for the racial inequity we see today. </a:t>
            </a:r>
          </a:p>
          <a:p>
            <a:endParaRPr kumimoji="0" lang="en-US"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04593352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94" name="Picture 2" descr="Picture 2"/>
          <p:cNvPicPr>
            <a:picLocks noChangeAspect="1"/>
          </p:cNvPicPr>
          <p:nvPr/>
        </p:nvPicPr>
        <p:blipFill>
          <a:blip r:embed="rId2"/>
          <a:srcRect t="1915" b="2355"/>
          <a:stretch>
            <a:fillRect/>
          </a:stretch>
        </p:blipFill>
        <p:spPr>
          <a:xfrm>
            <a:off x="410902" y="286934"/>
            <a:ext cx="1716961" cy="1285551"/>
          </a:xfrm>
          <a:prstGeom prst="rect">
            <a:avLst/>
          </a:prstGeom>
          <a:ln w="12700">
            <a:miter lim="400000"/>
          </a:ln>
        </p:spPr>
      </p:pic>
      <p:sp>
        <p:nvSpPr>
          <p:cNvPr id="2" name="TextBox 1">
            <a:extLst>
              <a:ext uri="{FF2B5EF4-FFF2-40B4-BE49-F238E27FC236}">
                <a16:creationId xmlns:a16="http://schemas.microsoft.com/office/drawing/2014/main" id="{27E893C7-E344-430B-A714-934F30B065C7}"/>
              </a:ext>
            </a:extLst>
          </p:cNvPr>
          <p:cNvSpPr txBox="1"/>
          <p:nvPr/>
        </p:nvSpPr>
        <p:spPr>
          <a:xfrm>
            <a:off x="233928" y="1999380"/>
            <a:ext cx="3312160" cy="2308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DIVERSITY, EQUITY, INCLUSION AND JUSTICE COMMITTEE	</a:t>
            </a:r>
          </a:p>
          <a:p>
            <a:pPr marL="0" marR="0" indent="0" algn="l" defTabSz="914400" rtl="0" fontAlgn="auto" latinLnBrk="0" hangingPunct="0">
              <a:lnSpc>
                <a:spcPct val="100000"/>
              </a:lnSpc>
              <a:spcBef>
                <a:spcPts val="0"/>
              </a:spcBef>
              <a:spcAft>
                <a:spcPts val="0"/>
              </a:spcAft>
              <a:buClrTx/>
              <a:buSzTx/>
              <a:buFontTx/>
              <a:buNone/>
              <a:tabLst/>
            </a:pPr>
            <a:endParaRPr lang="en-US" sz="2400" dirty="0"/>
          </a:p>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BOARD REPORT:  12/14/2021</a:t>
            </a:r>
          </a:p>
        </p:txBody>
      </p:sp>
      <p:pic>
        <p:nvPicPr>
          <p:cNvPr id="4" name="Picture 3" descr="A picture containing grass, tree, outdoor, person&#10;&#10;Description automatically generated">
            <a:extLst>
              <a:ext uri="{FF2B5EF4-FFF2-40B4-BE49-F238E27FC236}">
                <a16:creationId xmlns:a16="http://schemas.microsoft.com/office/drawing/2014/main" id="{90A74245-C400-4FDF-9B14-2AE3E5E11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58620"/>
            <a:ext cx="3546088" cy="1996448"/>
          </a:xfrm>
          <a:prstGeom prst="rect">
            <a:avLst/>
          </a:prstGeom>
        </p:spPr>
      </p:pic>
      <p:pic>
        <p:nvPicPr>
          <p:cNvPr id="5" name="Picture 4" descr="A picture containing text, building, road, outdoor&#10;&#10;Description automatically generated">
            <a:extLst>
              <a:ext uri="{FF2B5EF4-FFF2-40B4-BE49-F238E27FC236}">
                <a16:creationId xmlns:a16="http://schemas.microsoft.com/office/drawing/2014/main" id="{B9E18D5B-11C3-4427-9F8E-F779B29A5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7354" y="842106"/>
            <a:ext cx="2114550" cy="2819400"/>
          </a:xfrm>
          <a:prstGeom prst="rect">
            <a:avLst/>
          </a:prstGeom>
        </p:spPr>
      </p:pic>
      <p:pic>
        <p:nvPicPr>
          <p:cNvPr id="7" name="Picture 6" descr="A group of people outside a building&#10;&#10;Description automatically generated with low confidence">
            <a:extLst>
              <a:ext uri="{FF2B5EF4-FFF2-40B4-BE49-F238E27FC236}">
                <a16:creationId xmlns:a16="http://schemas.microsoft.com/office/drawing/2014/main" id="{2C515711-437E-430C-AADD-46940DBA27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5520" y="842106"/>
            <a:ext cx="2114551" cy="2819401"/>
          </a:xfrm>
          <a:prstGeom prst="rect">
            <a:avLst/>
          </a:prstGeom>
        </p:spPr>
      </p:pic>
      <p:sp>
        <p:nvSpPr>
          <p:cNvPr id="9" name="TextBox 8">
            <a:extLst>
              <a:ext uri="{FF2B5EF4-FFF2-40B4-BE49-F238E27FC236}">
                <a16:creationId xmlns:a16="http://schemas.microsoft.com/office/drawing/2014/main" id="{14D9E69A-4875-47A7-9971-F33462294D17}"/>
              </a:ext>
            </a:extLst>
          </p:cNvPr>
          <p:cNvSpPr txBox="1"/>
          <p:nvPr/>
        </p:nvSpPr>
        <p:spPr>
          <a:xfrm>
            <a:off x="4212772" y="286934"/>
            <a:ext cx="262988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sng" strike="noStrike" cap="none" spc="0" normalizeH="0" baseline="0" dirty="0">
                <a:ln>
                  <a:noFill/>
                </a:ln>
                <a:solidFill>
                  <a:srgbClr val="000000"/>
                </a:solidFill>
                <a:effectLst/>
                <a:uFillTx/>
                <a:latin typeface="+mn-lt"/>
                <a:ea typeface="+mn-ea"/>
                <a:cs typeface="+mn-cs"/>
                <a:sym typeface="Calibri"/>
              </a:rPr>
              <a:t>Why CCRA and DEIJ Now?  </a:t>
            </a:r>
          </a:p>
        </p:txBody>
      </p:sp>
      <p:pic>
        <p:nvPicPr>
          <p:cNvPr id="11" name="Picture 10">
            <a:extLst>
              <a:ext uri="{FF2B5EF4-FFF2-40B4-BE49-F238E27FC236}">
                <a16:creationId xmlns:a16="http://schemas.microsoft.com/office/drawing/2014/main" id="{B0F5A3AE-1061-4080-A74E-FC02ED27E7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085889" y="4261061"/>
            <a:ext cx="2819400" cy="2114550"/>
          </a:xfrm>
          <a:prstGeom prst="rect">
            <a:avLst/>
          </a:prstGeom>
        </p:spPr>
      </p:pic>
      <p:pic>
        <p:nvPicPr>
          <p:cNvPr id="13" name="Picture 12" descr="A picture containing ceiling&#10;&#10;Description automatically generated">
            <a:extLst>
              <a:ext uri="{FF2B5EF4-FFF2-40B4-BE49-F238E27FC236}">
                <a16:creationId xmlns:a16="http://schemas.microsoft.com/office/drawing/2014/main" id="{171F78AA-7846-4B8E-B6A2-6088074CEA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443096" y="4261061"/>
            <a:ext cx="2819400" cy="2114550"/>
          </a:xfrm>
          <a:prstGeom prst="rect">
            <a:avLst/>
          </a:prstGeom>
        </p:spPr>
      </p:pic>
    </p:spTree>
    <p:extLst>
      <p:ext uri="{BB962C8B-B14F-4D97-AF65-F5344CB8AC3E}">
        <p14:creationId xmlns:p14="http://schemas.microsoft.com/office/powerpoint/2010/main" val="39870755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94" name="Picture 2" descr="Picture 2"/>
          <p:cNvPicPr>
            <a:picLocks noChangeAspect="1"/>
          </p:cNvPicPr>
          <p:nvPr/>
        </p:nvPicPr>
        <p:blipFill>
          <a:blip r:embed="rId2"/>
          <a:srcRect t="1915" b="2355"/>
          <a:stretch>
            <a:fillRect/>
          </a:stretch>
        </p:blipFill>
        <p:spPr>
          <a:xfrm>
            <a:off x="410902" y="286934"/>
            <a:ext cx="1716961" cy="1285551"/>
          </a:xfrm>
          <a:prstGeom prst="rect">
            <a:avLst/>
          </a:prstGeom>
          <a:ln w="12700">
            <a:miter lim="400000"/>
          </a:ln>
        </p:spPr>
      </p:pic>
      <p:sp>
        <p:nvSpPr>
          <p:cNvPr id="2" name="TextBox 1">
            <a:extLst>
              <a:ext uri="{FF2B5EF4-FFF2-40B4-BE49-F238E27FC236}">
                <a16:creationId xmlns:a16="http://schemas.microsoft.com/office/drawing/2014/main" id="{27E893C7-E344-430B-A714-934F30B065C7}"/>
              </a:ext>
            </a:extLst>
          </p:cNvPr>
          <p:cNvSpPr txBox="1"/>
          <p:nvPr/>
        </p:nvSpPr>
        <p:spPr>
          <a:xfrm>
            <a:off x="233928" y="1999380"/>
            <a:ext cx="3312160" cy="2308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DIVERSITY, EQUITY, INCLUSION AND JUSTICE COMMITTEE	</a:t>
            </a:r>
          </a:p>
          <a:p>
            <a:pPr marL="0" marR="0" indent="0" algn="l" defTabSz="914400" rtl="0" fontAlgn="auto" latinLnBrk="0" hangingPunct="0">
              <a:lnSpc>
                <a:spcPct val="100000"/>
              </a:lnSpc>
              <a:spcBef>
                <a:spcPts val="0"/>
              </a:spcBef>
              <a:spcAft>
                <a:spcPts val="0"/>
              </a:spcAft>
              <a:buClrTx/>
              <a:buSzTx/>
              <a:buFontTx/>
              <a:buNone/>
              <a:tabLst/>
            </a:pPr>
            <a:endParaRPr lang="en-US" sz="2400" dirty="0"/>
          </a:p>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BOARD REPORT:  12/14/2021</a:t>
            </a:r>
          </a:p>
        </p:txBody>
      </p:sp>
      <p:pic>
        <p:nvPicPr>
          <p:cNvPr id="4" name="Picture 3" descr="A picture containing grass, tree, outdoor, person&#10;&#10;Description automatically generated">
            <a:extLst>
              <a:ext uri="{FF2B5EF4-FFF2-40B4-BE49-F238E27FC236}">
                <a16:creationId xmlns:a16="http://schemas.microsoft.com/office/drawing/2014/main" id="{90A74245-C400-4FDF-9B14-2AE3E5E11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58620"/>
            <a:ext cx="3546088" cy="1996448"/>
          </a:xfrm>
          <a:prstGeom prst="rect">
            <a:avLst/>
          </a:prstGeom>
        </p:spPr>
      </p:pic>
      <p:sp>
        <p:nvSpPr>
          <p:cNvPr id="3" name="TextBox 2">
            <a:extLst>
              <a:ext uri="{FF2B5EF4-FFF2-40B4-BE49-F238E27FC236}">
                <a16:creationId xmlns:a16="http://schemas.microsoft.com/office/drawing/2014/main" id="{468B8AC8-4386-4283-A8F9-C7444CF0E56C}"/>
              </a:ext>
            </a:extLst>
          </p:cNvPr>
          <p:cNvSpPr txBox="1"/>
          <p:nvPr/>
        </p:nvSpPr>
        <p:spPr>
          <a:xfrm>
            <a:off x="4471639" y="914400"/>
            <a:ext cx="3219481" cy="59093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u="sng" dirty="0"/>
              <a:t>CCRA Principles for DEIJ</a:t>
            </a:r>
          </a:p>
          <a:p>
            <a:pPr marL="0" marR="0" indent="0" algn="l" defTabSz="914400" rtl="0" fontAlgn="auto" latinLnBrk="0" hangingPunct="0">
              <a:lnSpc>
                <a:spcPct val="100000"/>
              </a:lnSpc>
              <a:spcBef>
                <a:spcPts val="0"/>
              </a:spcBef>
              <a:spcAft>
                <a:spcPts val="0"/>
              </a:spcAft>
              <a:buClrTx/>
              <a:buSzTx/>
              <a:buFontTx/>
              <a:buNone/>
              <a:tabLst/>
            </a:pPr>
            <a:endParaRPr lang="en-US" dirty="0"/>
          </a:p>
          <a:p>
            <a:pPr marR="0" algn="l" defTabSz="914400" rtl="0" fontAlgn="auto" latinLnBrk="0" hangingPunct="0">
              <a:lnSpc>
                <a:spcPct val="100000"/>
              </a:lnSpc>
              <a:spcBef>
                <a:spcPts val="0"/>
              </a:spcBef>
              <a:spcAft>
                <a:spcPts val="0"/>
              </a:spcAft>
              <a:buClrTx/>
              <a:buSzTx/>
              <a:tabLst/>
            </a:pPr>
            <a:r>
              <a:rPr lang="en-US" dirty="0"/>
              <a:t>Integrate DEIJ concerns into CCRA board and committees</a:t>
            </a:r>
          </a:p>
          <a:p>
            <a:pPr marR="0" algn="l" defTabSz="914400" rtl="0" fontAlgn="auto" latinLnBrk="0" hangingPunct="0">
              <a:lnSpc>
                <a:spcPct val="100000"/>
              </a:lnSpc>
              <a:spcBef>
                <a:spcPts val="0"/>
              </a:spcBef>
              <a:spcAft>
                <a:spcPts val="0"/>
              </a:spcAft>
              <a:buClrTx/>
              <a:buSzTx/>
              <a:tabLst/>
            </a:pPr>
            <a:endParaRPr lang="en-US" dirty="0"/>
          </a:p>
          <a:p>
            <a:pPr marR="0" algn="l" defTabSz="914400" rtl="0" fontAlgn="auto" latinLnBrk="0" hangingPunct="0">
              <a:lnSpc>
                <a:spcPct val="100000"/>
              </a:lnSpc>
              <a:spcBef>
                <a:spcPts val="0"/>
              </a:spcBef>
              <a:spcAft>
                <a:spcPts val="0"/>
              </a:spcAft>
              <a:buClrTx/>
              <a:buSzTx/>
              <a:tabLst/>
            </a:pPr>
            <a:r>
              <a:rPr lang="en-US" dirty="0"/>
              <a:t>Partner with well known and experienced social justice organizations </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Increases our reach </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Establishes credibility</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Reduces stress on CCRA volunteers</a:t>
            </a: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r>
              <a:rPr lang="en-US" dirty="0"/>
              <a:t>All actions must be in accordance with CCRA’s Mission</a:t>
            </a:r>
          </a:p>
          <a:p>
            <a:pPr marL="0" marR="0" indent="0" algn="l" defTabSz="914400" rtl="0" fontAlgn="auto" latinLnBrk="0" hangingPunct="0">
              <a:lnSpc>
                <a:spcPct val="100000"/>
              </a:lnSpc>
              <a:spcBef>
                <a:spcPts val="0"/>
              </a:spcBef>
              <a:spcAft>
                <a:spcPts val="0"/>
              </a:spcAft>
              <a:buClrTx/>
              <a:buSzTx/>
              <a:buFontTx/>
              <a:buNone/>
              <a:tabLst/>
            </a:pPr>
            <a:r>
              <a:rPr lang="en-US" dirty="0"/>
              <a:t> </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3374677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94" name="Picture 2" descr="Picture 2"/>
          <p:cNvPicPr>
            <a:picLocks noChangeAspect="1"/>
          </p:cNvPicPr>
          <p:nvPr/>
        </p:nvPicPr>
        <p:blipFill>
          <a:blip r:embed="rId2"/>
          <a:srcRect t="1915" b="2355"/>
          <a:stretch>
            <a:fillRect/>
          </a:stretch>
        </p:blipFill>
        <p:spPr>
          <a:xfrm>
            <a:off x="410902" y="286934"/>
            <a:ext cx="1716961" cy="1285551"/>
          </a:xfrm>
          <a:prstGeom prst="rect">
            <a:avLst/>
          </a:prstGeom>
          <a:ln w="12700">
            <a:miter lim="400000"/>
          </a:ln>
        </p:spPr>
      </p:pic>
      <p:sp>
        <p:nvSpPr>
          <p:cNvPr id="2" name="TextBox 1">
            <a:extLst>
              <a:ext uri="{FF2B5EF4-FFF2-40B4-BE49-F238E27FC236}">
                <a16:creationId xmlns:a16="http://schemas.microsoft.com/office/drawing/2014/main" id="{27E893C7-E344-430B-A714-934F30B065C7}"/>
              </a:ext>
            </a:extLst>
          </p:cNvPr>
          <p:cNvSpPr txBox="1"/>
          <p:nvPr/>
        </p:nvSpPr>
        <p:spPr>
          <a:xfrm>
            <a:off x="233928" y="1999380"/>
            <a:ext cx="3312160" cy="2308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DIVERSITY, EQUITY, INCLUSION AND JUSTICE COMMITTEE	</a:t>
            </a:r>
          </a:p>
          <a:p>
            <a:pPr marL="0" marR="0" indent="0" algn="l" defTabSz="914400" rtl="0" fontAlgn="auto" latinLnBrk="0" hangingPunct="0">
              <a:lnSpc>
                <a:spcPct val="100000"/>
              </a:lnSpc>
              <a:spcBef>
                <a:spcPts val="0"/>
              </a:spcBef>
              <a:spcAft>
                <a:spcPts val="0"/>
              </a:spcAft>
              <a:buClrTx/>
              <a:buSzTx/>
              <a:buFontTx/>
              <a:buNone/>
              <a:tabLst/>
            </a:pPr>
            <a:endParaRPr lang="en-US" sz="2400" dirty="0"/>
          </a:p>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BOARD REPORT:  12/14/2021</a:t>
            </a:r>
          </a:p>
        </p:txBody>
      </p:sp>
      <p:pic>
        <p:nvPicPr>
          <p:cNvPr id="4" name="Picture 3" descr="A picture containing grass, tree, outdoor, person&#10;&#10;Description automatically generated">
            <a:extLst>
              <a:ext uri="{FF2B5EF4-FFF2-40B4-BE49-F238E27FC236}">
                <a16:creationId xmlns:a16="http://schemas.microsoft.com/office/drawing/2014/main" id="{90A74245-C400-4FDF-9B14-2AE3E5E11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58620"/>
            <a:ext cx="3546088" cy="1996448"/>
          </a:xfrm>
          <a:prstGeom prst="rect">
            <a:avLst/>
          </a:prstGeom>
        </p:spPr>
      </p:pic>
      <p:sp>
        <p:nvSpPr>
          <p:cNvPr id="3" name="TextBox 2">
            <a:extLst>
              <a:ext uri="{FF2B5EF4-FFF2-40B4-BE49-F238E27FC236}">
                <a16:creationId xmlns:a16="http://schemas.microsoft.com/office/drawing/2014/main" id="{468B8AC8-4386-4283-A8F9-C7444CF0E56C}"/>
              </a:ext>
            </a:extLst>
          </p:cNvPr>
          <p:cNvSpPr txBox="1"/>
          <p:nvPr/>
        </p:nvSpPr>
        <p:spPr>
          <a:xfrm>
            <a:off x="4471639" y="914400"/>
            <a:ext cx="3798601" cy="4247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sng" strike="noStrike" cap="none" spc="0" normalizeH="0" baseline="0" dirty="0">
                <a:ln>
                  <a:noFill/>
                </a:ln>
                <a:solidFill>
                  <a:srgbClr val="000000"/>
                </a:solidFill>
                <a:effectLst/>
                <a:uFillTx/>
                <a:latin typeface="+mn-lt"/>
                <a:ea typeface="+mn-ea"/>
                <a:cs typeface="+mn-cs"/>
                <a:sym typeface="Calibri"/>
              </a:rPr>
              <a:t>CCRA Mission Statement</a:t>
            </a: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r>
              <a:rPr lang="en-US" dirty="0"/>
              <a:t>Serving as the voice of Center City West since 1947, The Center City Residents’ Association (CCRA) </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promotes urban living; </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advocates for a safe, clean, diverse, and supportive community; </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pursues accountability; and</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encourages responsible development while preserving the neighborhood's historic heritage.</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37026127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94" name="Picture 2" descr="Picture 2"/>
          <p:cNvPicPr>
            <a:picLocks noChangeAspect="1"/>
          </p:cNvPicPr>
          <p:nvPr/>
        </p:nvPicPr>
        <p:blipFill>
          <a:blip r:embed="rId2"/>
          <a:srcRect t="1915" b="2355"/>
          <a:stretch>
            <a:fillRect/>
          </a:stretch>
        </p:blipFill>
        <p:spPr>
          <a:xfrm>
            <a:off x="410902" y="286934"/>
            <a:ext cx="1716961" cy="1285551"/>
          </a:xfrm>
          <a:prstGeom prst="rect">
            <a:avLst/>
          </a:prstGeom>
          <a:ln w="12700">
            <a:miter lim="400000"/>
          </a:ln>
        </p:spPr>
      </p:pic>
      <p:sp>
        <p:nvSpPr>
          <p:cNvPr id="2" name="TextBox 1">
            <a:extLst>
              <a:ext uri="{FF2B5EF4-FFF2-40B4-BE49-F238E27FC236}">
                <a16:creationId xmlns:a16="http://schemas.microsoft.com/office/drawing/2014/main" id="{27E893C7-E344-430B-A714-934F30B065C7}"/>
              </a:ext>
            </a:extLst>
          </p:cNvPr>
          <p:cNvSpPr txBox="1"/>
          <p:nvPr/>
        </p:nvSpPr>
        <p:spPr>
          <a:xfrm>
            <a:off x="233928" y="1999380"/>
            <a:ext cx="3312160" cy="2308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DIVERSITY, EQUITY, INCLUSION AND JUSTICE COMMITTEE	</a:t>
            </a:r>
          </a:p>
          <a:p>
            <a:pPr marL="0" marR="0" indent="0" algn="l" defTabSz="914400" rtl="0" fontAlgn="auto" latinLnBrk="0" hangingPunct="0">
              <a:lnSpc>
                <a:spcPct val="100000"/>
              </a:lnSpc>
              <a:spcBef>
                <a:spcPts val="0"/>
              </a:spcBef>
              <a:spcAft>
                <a:spcPts val="0"/>
              </a:spcAft>
              <a:buClrTx/>
              <a:buSzTx/>
              <a:buFontTx/>
              <a:buNone/>
              <a:tabLst/>
            </a:pPr>
            <a:endParaRPr lang="en-US" sz="2400" dirty="0"/>
          </a:p>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BOARD REPORT:  12/14/2021</a:t>
            </a:r>
          </a:p>
        </p:txBody>
      </p:sp>
      <p:pic>
        <p:nvPicPr>
          <p:cNvPr id="4" name="Picture 3" descr="A picture containing grass, tree, outdoor, person&#10;&#10;Description automatically generated">
            <a:extLst>
              <a:ext uri="{FF2B5EF4-FFF2-40B4-BE49-F238E27FC236}">
                <a16:creationId xmlns:a16="http://schemas.microsoft.com/office/drawing/2014/main" id="{90A74245-C400-4FDF-9B14-2AE3E5E11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58620"/>
            <a:ext cx="3546088" cy="1996448"/>
          </a:xfrm>
          <a:prstGeom prst="rect">
            <a:avLst/>
          </a:prstGeom>
        </p:spPr>
      </p:pic>
      <p:sp>
        <p:nvSpPr>
          <p:cNvPr id="3" name="TextBox 2">
            <a:extLst>
              <a:ext uri="{FF2B5EF4-FFF2-40B4-BE49-F238E27FC236}">
                <a16:creationId xmlns:a16="http://schemas.microsoft.com/office/drawing/2014/main" id="{468B8AC8-4386-4283-A8F9-C7444CF0E56C}"/>
              </a:ext>
            </a:extLst>
          </p:cNvPr>
          <p:cNvSpPr txBox="1"/>
          <p:nvPr/>
        </p:nvSpPr>
        <p:spPr>
          <a:xfrm>
            <a:off x="4471639" y="429720"/>
            <a:ext cx="3798601" cy="3416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u="sng" dirty="0"/>
              <a:t>Promotional</a:t>
            </a:r>
          </a:p>
          <a:p>
            <a:pPr marL="0" marR="0" indent="0" algn="l" defTabSz="914400" rtl="0" fontAlgn="auto" latinLnBrk="0" hangingPunct="0">
              <a:lnSpc>
                <a:spcPct val="100000"/>
              </a:lnSpc>
              <a:spcBef>
                <a:spcPts val="0"/>
              </a:spcBef>
              <a:spcAft>
                <a:spcPts val="0"/>
              </a:spcAft>
              <a:buClrTx/>
              <a:buSzTx/>
              <a:buFontTx/>
              <a:buNone/>
              <a:tabLst/>
            </a:pPr>
            <a:endParaRPr lang="en-US" dirty="0"/>
          </a:p>
          <a:p>
            <a:r>
              <a:rPr lang="en-US" sz="1800" dirty="0">
                <a:effectLst/>
                <a:latin typeface="Calibri" panose="020F0502020204030204" pitchFamily="34" charset="0"/>
                <a:ea typeface="Calibri" panose="020F0502020204030204" pitchFamily="34" charset="0"/>
                <a:cs typeface="Calibri" panose="020F0502020204030204" pitchFamily="34" charset="0"/>
              </a:rPr>
              <a:t>Sharing events promoted by social justice organizations  via our social media, CCQ and CCRA This Week increases their visibility and reach.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Sample CCRA Tweets</a:t>
            </a:r>
            <a:endParaRPr lang="en-US"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21" name="Picture 20">
            <a:extLst>
              <a:ext uri="{FF2B5EF4-FFF2-40B4-BE49-F238E27FC236}">
                <a16:creationId xmlns:a16="http://schemas.microsoft.com/office/drawing/2014/main" id="{3C75A969-EEC3-46DF-9AED-D413A2B42E9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7338" y="3390503"/>
            <a:ext cx="1889141" cy="2175511"/>
          </a:xfrm>
          <a:prstGeom prst="rect">
            <a:avLst/>
          </a:prstGeom>
          <a:noFill/>
          <a:ln>
            <a:noFill/>
          </a:ln>
        </p:spPr>
      </p:pic>
      <p:pic>
        <p:nvPicPr>
          <p:cNvPr id="22" name="Picture 21">
            <a:extLst>
              <a:ext uri="{FF2B5EF4-FFF2-40B4-BE49-F238E27FC236}">
                <a16:creationId xmlns:a16="http://schemas.microsoft.com/office/drawing/2014/main" id="{3A4E578D-283D-43EC-BE98-11ECD243218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1639" y="3390503"/>
            <a:ext cx="2005330" cy="2175511"/>
          </a:xfrm>
          <a:prstGeom prst="rect">
            <a:avLst/>
          </a:prstGeom>
          <a:noFill/>
          <a:ln>
            <a:noFill/>
          </a:ln>
        </p:spPr>
      </p:pic>
    </p:spTree>
    <p:extLst>
      <p:ext uri="{BB962C8B-B14F-4D97-AF65-F5344CB8AC3E}">
        <p14:creationId xmlns:p14="http://schemas.microsoft.com/office/powerpoint/2010/main" val="246015518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94" name="Picture 2" descr="Picture 2"/>
          <p:cNvPicPr>
            <a:picLocks noChangeAspect="1"/>
          </p:cNvPicPr>
          <p:nvPr/>
        </p:nvPicPr>
        <p:blipFill>
          <a:blip r:embed="rId2"/>
          <a:srcRect t="1915" b="2355"/>
          <a:stretch>
            <a:fillRect/>
          </a:stretch>
        </p:blipFill>
        <p:spPr>
          <a:xfrm>
            <a:off x="410902" y="286934"/>
            <a:ext cx="1716961" cy="1285551"/>
          </a:xfrm>
          <a:prstGeom prst="rect">
            <a:avLst/>
          </a:prstGeom>
          <a:ln w="12700">
            <a:miter lim="400000"/>
          </a:ln>
        </p:spPr>
      </p:pic>
      <p:sp>
        <p:nvSpPr>
          <p:cNvPr id="2" name="TextBox 1">
            <a:extLst>
              <a:ext uri="{FF2B5EF4-FFF2-40B4-BE49-F238E27FC236}">
                <a16:creationId xmlns:a16="http://schemas.microsoft.com/office/drawing/2014/main" id="{27E893C7-E344-430B-A714-934F30B065C7}"/>
              </a:ext>
            </a:extLst>
          </p:cNvPr>
          <p:cNvSpPr txBox="1"/>
          <p:nvPr/>
        </p:nvSpPr>
        <p:spPr>
          <a:xfrm>
            <a:off x="233928" y="1999380"/>
            <a:ext cx="3312160" cy="2308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DIVERSITY, EQUITY, INCLUSION AND JUSTICE COMMITTEE	</a:t>
            </a:r>
          </a:p>
          <a:p>
            <a:pPr marL="0" marR="0" indent="0" algn="l" defTabSz="914400" rtl="0" fontAlgn="auto" latinLnBrk="0" hangingPunct="0">
              <a:lnSpc>
                <a:spcPct val="100000"/>
              </a:lnSpc>
              <a:spcBef>
                <a:spcPts val="0"/>
              </a:spcBef>
              <a:spcAft>
                <a:spcPts val="0"/>
              </a:spcAft>
              <a:buClrTx/>
              <a:buSzTx/>
              <a:buFontTx/>
              <a:buNone/>
              <a:tabLst/>
            </a:pPr>
            <a:endParaRPr lang="en-US" sz="2400" dirty="0"/>
          </a:p>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BOARD REPORT:  12/14/2021</a:t>
            </a:r>
          </a:p>
        </p:txBody>
      </p:sp>
      <p:pic>
        <p:nvPicPr>
          <p:cNvPr id="4" name="Picture 3" descr="A picture containing grass, tree, outdoor, person&#10;&#10;Description automatically generated">
            <a:extLst>
              <a:ext uri="{FF2B5EF4-FFF2-40B4-BE49-F238E27FC236}">
                <a16:creationId xmlns:a16="http://schemas.microsoft.com/office/drawing/2014/main" id="{90A74245-C400-4FDF-9B14-2AE3E5E11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58620"/>
            <a:ext cx="3546088" cy="1996448"/>
          </a:xfrm>
          <a:prstGeom prst="rect">
            <a:avLst/>
          </a:prstGeom>
        </p:spPr>
      </p:pic>
      <p:sp>
        <p:nvSpPr>
          <p:cNvPr id="3" name="TextBox 2">
            <a:extLst>
              <a:ext uri="{FF2B5EF4-FFF2-40B4-BE49-F238E27FC236}">
                <a16:creationId xmlns:a16="http://schemas.microsoft.com/office/drawing/2014/main" id="{468B8AC8-4386-4283-A8F9-C7444CF0E56C}"/>
              </a:ext>
            </a:extLst>
          </p:cNvPr>
          <p:cNvSpPr txBox="1"/>
          <p:nvPr/>
        </p:nvSpPr>
        <p:spPr>
          <a:xfrm>
            <a:off x="4471639" y="429721"/>
            <a:ext cx="4052601" cy="7313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u="sng" dirty="0"/>
              <a:t>Educational</a:t>
            </a:r>
          </a:p>
          <a:p>
            <a:pPr marL="0" marR="0" indent="0" algn="l" defTabSz="914400" rtl="0" fontAlgn="auto" latinLnBrk="0" hangingPunct="0">
              <a:lnSpc>
                <a:spcPct val="100000"/>
              </a:lnSpc>
              <a:spcBef>
                <a:spcPts val="0"/>
              </a:spcBef>
              <a:spcAft>
                <a:spcPts val="0"/>
              </a:spcAft>
              <a:buClrTx/>
              <a:buSzTx/>
              <a:buFontTx/>
              <a:buNone/>
              <a:tabLst/>
            </a:pPr>
            <a:endParaRPr lang="en-US" dirty="0"/>
          </a:p>
          <a:p>
            <a:r>
              <a:rPr lang="en-US" dirty="0"/>
              <a:t>Sense in the City – a CCRA winter 2022 Zoom discussion series led by Hugh Taft Morales of the Philadelphia Ethical Society</a:t>
            </a:r>
          </a:p>
          <a:p>
            <a:endParaRPr lang="en-US" dirty="0"/>
          </a:p>
          <a:p>
            <a:r>
              <a:rPr lang="en-US" dirty="0"/>
              <a:t>A series of conversations about community, difference, power, and justice in Center City. </a:t>
            </a:r>
          </a:p>
          <a:p>
            <a:endParaRPr lang="en-US" dirty="0"/>
          </a:p>
          <a:p>
            <a:r>
              <a:rPr lang="en-US" dirty="0"/>
              <a:t>Potential Topics</a:t>
            </a:r>
          </a:p>
          <a:p>
            <a:pPr marL="285750" indent="-285750">
              <a:buFont typeface="Arial" panose="020B0604020202020204" pitchFamily="34" charset="0"/>
              <a:buChar char="•"/>
            </a:pPr>
            <a:r>
              <a:rPr lang="en-US" dirty="0"/>
              <a:t>Homelessness</a:t>
            </a:r>
          </a:p>
          <a:p>
            <a:pPr marL="285750" indent="-285750">
              <a:buFont typeface="Arial" panose="020B0604020202020204" pitchFamily="34" charset="0"/>
              <a:buChar char="•"/>
            </a:pPr>
            <a:r>
              <a:rPr lang="en-US" dirty="0"/>
              <a:t>Gun violence</a:t>
            </a:r>
          </a:p>
          <a:p>
            <a:pPr marL="285750" indent="-285750">
              <a:buFont typeface="Arial" panose="020B0604020202020204" pitchFamily="34" charset="0"/>
              <a:buChar char="•"/>
            </a:pPr>
            <a:r>
              <a:rPr lang="en-US" dirty="0"/>
              <a:t>Improving schools</a:t>
            </a:r>
          </a:p>
          <a:p>
            <a:pPr marL="285750" indent="-285750">
              <a:buFont typeface="Arial" panose="020B0604020202020204" pitchFamily="34" charset="0"/>
              <a:buChar char="•"/>
            </a:pPr>
            <a:r>
              <a:rPr lang="en-US" dirty="0"/>
              <a:t>Climate justice</a:t>
            </a:r>
          </a:p>
          <a:p>
            <a:pPr marL="285750" indent="-285750">
              <a:buFont typeface="Arial" panose="020B0604020202020204" pitchFamily="34" charset="0"/>
              <a:buChar char="•"/>
            </a:pPr>
            <a:r>
              <a:rPr lang="en-US" dirty="0"/>
              <a:t>Economic inequality</a:t>
            </a:r>
          </a:p>
          <a:p>
            <a:pPr marL="285750" indent="-285750">
              <a:buFont typeface="Arial" panose="020B0604020202020204" pitchFamily="34" charset="0"/>
              <a:buChar char="•"/>
            </a:pPr>
            <a:r>
              <a:rPr lang="en-US" dirty="0"/>
              <a:t>Public health</a:t>
            </a:r>
          </a:p>
          <a:p>
            <a:pPr marL="285750" indent="-285750">
              <a:buFont typeface="Arial" panose="020B0604020202020204" pitchFamily="34" charset="0"/>
              <a:buChar char="•"/>
            </a:pPr>
            <a:r>
              <a:rPr lang="en-US" dirty="0"/>
              <a:t>Supporting local entrepreneurs and minority owned businesses.</a:t>
            </a:r>
          </a:p>
          <a:p>
            <a:pPr marL="285750" indent="-285750">
              <a:buFont typeface="Arial" panose="020B0604020202020204" pitchFamily="34" charset="0"/>
              <a:buChar char="•"/>
            </a:pPr>
            <a:endParaRPr lang="en-US"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84197958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94" name="Picture 2" descr="Picture 2"/>
          <p:cNvPicPr>
            <a:picLocks noChangeAspect="1"/>
          </p:cNvPicPr>
          <p:nvPr/>
        </p:nvPicPr>
        <p:blipFill>
          <a:blip r:embed="rId2"/>
          <a:srcRect t="1915" b="2355"/>
          <a:stretch>
            <a:fillRect/>
          </a:stretch>
        </p:blipFill>
        <p:spPr>
          <a:xfrm>
            <a:off x="410902" y="286934"/>
            <a:ext cx="1716961" cy="1285551"/>
          </a:xfrm>
          <a:prstGeom prst="rect">
            <a:avLst/>
          </a:prstGeom>
          <a:ln w="12700">
            <a:miter lim="400000"/>
          </a:ln>
        </p:spPr>
      </p:pic>
      <p:sp>
        <p:nvSpPr>
          <p:cNvPr id="2" name="TextBox 1">
            <a:extLst>
              <a:ext uri="{FF2B5EF4-FFF2-40B4-BE49-F238E27FC236}">
                <a16:creationId xmlns:a16="http://schemas.microsoft.com/office/drawing/2014/main" id="{27E893C7-E344-430B-A714-934F30B065C7}"/>
              </a:ext>
            </a:extLst>
          </p:cNvPr>
          <p:cNvSpPr txBox="1"/>
          <p:nvPr/>
        </p:nvSpPr>
        <p:spPr>
          <a:xfrm>
            <a:off x="233928" y="1999380"/>
            <a:ext cx="3312160" cy="2308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DIVERSITY, EQUITY, INCLUSION AND JUSTICE COMMITTEE	</a:t>
            </a:r>
          </a:p>
          <a:p>
            <a:pPr marL="0" marR="0" indent="0" algn="l" defTabSz="914400" rtl="0" fontAlgn="auto" latinLnBrk="0" hangingPunct="0">
              <a:lnSpc>
                <a:spcPct val="100000"/>
              </a:lnSpc>
              <a:spcBef>
                <a:spcPts val="0"/>
              </a:spcBef>
              <a:spcAft>
                <a:spcPts val="0"/>
              </a:spcAft>
              <a:buClrTx/>
              <a:buSzTx/>
              <a:buFontTx/>
              <a:buNone/>
              <a:tabLst/>
            </a:pPr>
            <a:endParaRPr lang="en-US" sz="2400" dirty="0"/>
          </a:p>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BOARD REPORT:  12/14/2021</a:t>
            </a:r>
          </a:p>
        </p:txBody>
      </p:sp>
      <p:pic>
        <p:nvPicPr>
          <p:cNvPr id="4" name="Picture 3" descr="A picture containing grass, tree, outdoor, person&#10;&#10;Description automatically generated">
            <a:extLst>
              <a:ext uri="{FF2B5EF4-FFF2-40B4-BE49-F238E27FC236}">
                <a16:creationId xmlns:a16="http://schemas.microsoft.com/office/drawing/2014/main" id="{90A74245-C400-4FDF-9B14-2AE3E5E11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58620"/>
            <a:ext cx="3546088" cy="1996448"/>
          </a:xfrm>
          <a:prstGeom prst="rect">
            <a:avLst/>
          </a:prstGeom>
        </p:spPr>
      </p:pic>
      <p:sp>
        <p:nvSpPr>
          <p:cNvPr id="3" name="TextBox 2">
            <a:extLst>
              <a:ext uri="{FF2B5EF4-FFF2-40B4-BE49-F238E27FC236}">
                <a16:creationId xmlns:a16="http://schemas.microsoft.com/office/drawing/2014/main" id="{468B8AC8-4386-4283-A8F9-C7444CF0E56C}"/>
              </a:ext>
            </a:extLst>
          </p:cNvPr>
          <p:cNvSpPr txBox="1"/>
          <p:nvPr/>
        </p:nvSpPr>
        <p:spPr>
          <a:xfrm>
            <a:off x="4471639" y="429720"/>
            <a:ext cx="3778281" cy="3970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u="sng" dirty="0"/>
              <a:t>Advocacy</a:t>
            </a:r>
          </a:p>
          <a:p>
            <a:pPr marL="0" marR="0" indent="0" algn="l" defTabSz="914400" rtl="0" fontAlgn="auto" latinLnBrk="0" hangingPunct="0">
              <a:lnSpc>
                <a:spcPct val="100000"/>
              </a:lnSpc>
              <a:spcBef>
                <a:spcPts val="0"/>
              </a:spcBef>
              <a:spcAft>
                <a:spcPts val="0"/>
              </a:spcAft>
              <a:buClrTx/>
              <a:buSzTx/>
              <a:buFontTx/>
              <a:buNone/>
              <a:tabLst/>
            </a:pPr>
            <a:endParaRPr lang="en-US" dirty="0"/>
          </a:p>
          <a:p>
            <a:r>
              <a:rPr lang="en-US" dirty="0" err="1"/>
              <a:t>Friere</a:t>
            </a:r>
            <a:r>
              <a:rPr lang="en-US" dirty="0"/>
              <a:t> Charter School Support Partnership</a:t>
            </a:r>
          </a:p>
          <a:p>
            <a:endParaRPr lang="en-US" dirty="0"/>
          </a:p>
          <a:p>
            <a:r>
              <a:rPr lang="en-US" dirty="0"/>
              <a:t>Work with Freire Charter School administrators and students to provide opportunities for internships, training, and mentoring from CCRA members</a:t>
            </a:r>
          </a:p>
          <a:p>
            <a:endParaRPr lang="en-US" dirty="0"/>
          </a:p>
          <a:p>
            <a:endParaRPr lang="en-US" dirty="0"/>
          </a:p>
          <a:p>
            <a:endParaRPr lang="en-US" dirty="0"/>
          </a:p>
          <a:p>
            <a:endParaRPr lang="en-US"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6" name="Picture 5" descr="A person and person smiling&#10;&#10;Description automatically generated with low confidence">
            <a:extLst>
              <a:ext uri="{FF2B5EF4-FFF2-40B4-BE49-F238E27FC236}">
                <a16:creationId xmlns:a16="http://schemas.microsoft.com/office/drawing/2014/main" id="{8CC083AA-76BB-453B-ABEE-7D7ED036BF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1639" y="3334620"/>
            <a:ext cx="1684420" cy="1684420"/>
          </a:xfrm>
          <a:prstGeom prst="rect">
            <a:avLst/>
          </a:prstGeom>
        </p:spPr>
      </p:pic>
      <p:pic>
        <p:nvPicPr>
          <p:cNvPr id="8" name="Picture 7" descr="A picture containing person, indoor, child, table&#10;&#10;Description automatically generated">
            <a:extLst>
              <a:ext uri="{FF2B5EF4-FFF2-40B4-BE49-F238E27FC236}">
                <a16:creationId xmlns:a16="http://schemas.microsoft.com/office/drawing/2014/main" id="{188AFFC9-D70E-4AB8-A020-CC26B7029E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0779" y="3334620"/>
            <a:ext cx="2179320" cy="2179320"/>
          </a:xfrm>
          <a:prstGeom prst="rect">
            <a:avLst/>
          </a:prstGeom>
        </p:spPr>
      </p:pic>
    </p:spTree>
    <p:extLst>
      <p:ext uri="{BB962C8B-B14F-4D97-AF65-F5344CB8AC3E}">
        <p14:creationId xmlns:p14="http://schemas.microsoft.com/office/powerpoint/2010/main" val="1690579027"/>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0D0D0D"/>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D0D0D"/>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D0D0D"/>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3806</TotalTime>
  <Words>702</Words>
  <Application>Microsoft Office PowerPoint</Application>
  <PresentationFormat>On-screen Show (4:3)</PresentationFormat>
  <Paragraphs>164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AppleGothic</vt:lpstr>
      <vt:lpstr>Arial</vt:lpstr>
      <vt:lpstr>Avenir Heavy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mund</dc:creator>
  <cp:lastModifiedBy>maggie mund</cp:lastModifiedBy>
  <cp:revision>31</cp:revision>
  <dcterms:modified xsi:type="dcterms:W3CDTF">2021-12-14T16:31:32Z</dcterms:modified>
</cp:coreProperties>
</file>